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9" r:id="rId3"/>
    <p:sldId id="260" r:id="rId4"/>
    <p:sldId id="261" r:id="rId5"/>
    <p:sldId id="262" r:id="rId6"/>
    <p:sldId id="263" r:id="rId7"/>
    <p:sldId id="264" r:id="rId8"/>
    <p:sldId id="265" r:id="rId9"/>
    <p:sldId id="266" r:id="rId10"/>
    <p:sldId id="268" r:id="rId11"/>
    <p:sldId id="269" r:id="rId12"/>
    <p:sldId id="270" r:id="rId1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scott" initials="OC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AC"/>
    <a:srgbClr val="F69A25"/>
    <a:srgbClr val="006AF1"/>
    <a:srgbClr val="3CBE0E"/>
    <a:srgbClr val="0074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605" autoAdjust="0"/>
    <p:restoredTop sz="94674" autoAdjust="0"/>
  </p:normalViewPr>
  <p:slideViewPr>
    <p:cSldViewPr snapToGrid="0" snapToObjects="1">
      <p:cViewPr varScale="1">
        <p:scale>
          <a:sx n="54" d="100"/>
          <a:sy n="54" d="100"/>
        </p:scale>
        <p:origin x="64" y="328"/>
      </p:cViewPr>
      <p:guideLst>
        <p:guide orient="horz" pos="2160"/>
        <p:guide pos="3840"/>
      </p:guideLst>
    </p:cSldViewPr>
  </p:slideViewPr>
  <p:outlineViewPr>
    <p:cViewPr>
      <p:scale>
        <a:sx n="33" d="100"/>
        <a:sy n="33" d="100"/>
      </p:scale>
      <p:origin x="0" y="17996"/>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extLst>
              <c:ext xmlns:c16="http://schemas.microsoft.com/office/drawing/2014/chart" uri="{C3380CC4-5D6E-409C-BE32-E72D297353CC}">
                <c16:uniqueId val="{00000000-9517-42DE-A788-DFBDB7CCABFA}"/>
              </c:ext>
            </c:extLst>
          </c:dPt>
          <c:dPt>
            <c:idx val="1"/>
            <c:bubble3D val="0"/>
            <c:extLst>
              <c:ext xmlns:c16="http://schemas.microsoft.com/office/drawing/2014/chart" uri="{C3380CC4-5D6E-409C-BE32-E72D297353CC}">
                <c16:uniqueId val="{00000001-9517-42DE-A788-DFBDB7CCABFA}"/>
              </c:ext>
            </c:extLst>
          </c:dPt>
          <c:dPt>
            <c:idx val="2"/>
            <c:bubble3D val="0"/>
            <c:extLst>
              <c:ext xmlns:c16="http://schemas.microsoft.com/office/drawing/2014/chart" uri="{C3380CC4-5D6E-409C-BE32-E72D297353CC}">
                <c16:uniqueId val="{00000002-9517-42DE-A788-DFBDB7CCABFA}"/>
              </c:ext>
            </c:extLst>
          </c:dPt>
          <c:dPt>
            <c:idx val="3"/>
            <c:bubble3D val="0"/>
            <c:extLst>
              <c:ext xmlns:c16="http://schemas.microsoft.com/office/drawing/2014/chart" uri="{C3380CC4-5D6E-409C-BE32-E72D297353CC}">
                <c16:uniqueId val="{00000003-9517-42DE-A788-DFBDB7CCABFA}"/>
              </c:ext>
            </c:extLst>
          </c:dPt>
          <c:dLbls>
            <c:dLbl>
              <c:idx val="0"/>
              <c:tx>
                <c:rich>
                  <a:bodyPr/>
                  <a:lstStyle/>
                  <a:p>
                    <a:r>
                      <a:rPr lang="en-US" dirty="0">
                        <a:solidFill>
                          <a:srgbClr val="003BAC"/>
                        </a:solidFill>
                      </a:rPr>
                      <a:t>84.56%</a:t>
                    </a:r>
                    <a:endParaRPr lang="en-US" dirty="0"/>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9517-42DE-A788-DFBDB7CCABFA}"/>
                </c:ext>
              </c:extLst>
            </c:dLbl>
            <c:dLbl>
              <c:idx val="1"/>
              <c:tx>
                <c:rich>
                  <a:bodyPr/>
                  <a:lstStyle/>
                  <a:p>
                    <a:r>
                      <a:rPr lang="en-US" dirty="0">
                        <a:solidFill>
                          <a:srgbClr val="003BAC"/>
                        </a:solidFill>
                      </a:rPr>
                      <a:t>15.44%</a:t>
                    </a:r>
                    <a:endParaRPr lang="en-US" dirty="0"/>
                  </a:p>
                </c:rich>
              </c:tx>
              <c:dLblPos val="bestFit"/>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9517-42DE-A788-DFBDB7CCABFA}"/>
                </c:ext>
              </c:extLst>
            </c:dLbl>
            <c:spPr>
              <a:noFill/>
              <a:ln>
                <a:noFill/>
              </a:ln>
              <a:effectLst/>
            </c:spPr>
            <c:txPr>
              <a:bodyPr rot="0" vert="horz"/>
              <a:lstStyle/>
              <a:p>
                <a:pPr>
                  <a:defRPr>
                    <a:solidFill>
                      <a:srgbClr val="003BAC"/>
                    </a:solidFill>
                  </a:defRPr>
                </a:pPr>
                <a:endParaRPr lang="en-US"/>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Sheet1!$A$2:$A$5</c:f>
              <c:strCache>
                <c:ptCount val="2"/>
                <c:pt idx="0">
                  <c:v>1st Qtr</c:v>
                </c:pt>
                <c:pt idx="1">
                  <c:v>2nd Qtr</c:v>
                </c:pt>
              </c:strCache>
            </c:strRef>
          </c:cat>
          <c:val>
            <c:numRef>
              <c:f>Sheet1!$B$2:$B$5</c:f>
              <c:numCache>
                <c:formatCode>General</c:formatCode>
                <c:ptCount val="4"/>
                <c:pt idx="0">
                  <c:v>88.17</c:v>
                </c:pt>
                <c:pt idx="1">
                  <c:v>11.83</c:v>
                </c:pt>
              </c:numCache>
            </c:numRef>
          </c:val>
          <c:extLst>
            <c:ext xmlns:c16="http://schemas.microsoft.com/office/drawing/2014/chart" uri="{C3380CC4-5D6E-409C-BE32-E72D297353CC}">
              <c16:uniqueId val="{00000004-9517-42DE-A788-DFBDB7CCABFA}"/>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userShapes r:id="rId2"/>
</c:chartSpace>
</file>

<file path=ppt/drawings/_rels/drawing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png"/></Relationships>
</file>

<file path=ppt/drawings/drawing1.xml><?xml version="1.0" encoding="utf-8"?>
<c:userShapes xmlns:c="http://schemas.openxmlformats.org/drawingml/2006/chart">
  <cdr:relSizeAnchor xmlns:cdr="http://schemas.openxmlformats.org/drawingml/2006/chartDrawing">
    <cdr:from>
      <cdr:x>0.37189</cdr:x>
      <cdr:y>0.19709</cdr:y>
    </cdr:from>
    <cdr:to>
      <cdr:x>0.47627</cdr:x>
      <cdr:y>0.3342</cdr:y>
    </cdr:to>
    <cdr:pic>
      <cdr:nvPicPr>
        <cdr:cNvPr id="3" name="Picture 2">
          <a:extLst xmlns:a="http://schemas.openxmlformats.org/drawingml/2006/main">
            <a:ext uri="{FF2B5EF4-FFF2-40B4-BE49-F238E27FC236}">
              <a16:creationId xmlns:a16="http://schemas.microsoft.com/office/drawing/2014/main" id="{8856277E-086A-9FC8-9209-35CE2A2DB76E}"/>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1483075" y="685713"/>
          <a:ext cx="416253" cy="477033"/>
        </a:xfrm>
        <a:prstGeom xmlns:a="http://schemas.openxmlformats.org/drawingml/2006/main" prst="rect">
          <a:avLst/>
        </a:prstGeom>
      </cdr:spPr>
    </cdr:pic>
  </cdr:relSizeAnchor>
  <cdr:relSizeAnchor xmlns:cdr="http://schemas.openxmlformats.org/drawingml/2006/chartDrawing">
    <cdr:from>
      <cdr:x>0.54028</cdr:x>
      <cdr:y>0.49243</cdr:y>
    </cdr:from>
    <cdr:to>
      <cdr:x>0.64283</cdr:x>
      <cdr:y>0.6319</cdr:y>
    </cdr:to>
    <cdr:pic>
      <cdr:nvPicPr>
        <cdr:cNvPr id="4" name="Picture 3">
          <a:extLst xmlns:a="http://schemas.openxmlformats.org/drawingml/2006/main">
            <a:ext uri="{FF2B5EF4-FFF2-40B4-BE49-F238E27FC236}">
              <a16:creationId xmlns:a16="http://schemas.microsoft.com/office/drawing/2014/main" id="{AC0BF326-55AA-4B15-D62A-364186B12C8D}"/>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2">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2154599" y="1713252"/>
          <a:ext cx="408937" cy="485240"/>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A36EC42-1220-E047-960C-0A30EC192DAA}" type="datetimeFigureOut">
              <a:rPr lang="en-US" smtClean="0"/>
              <a:t>11/9/2023</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0CECEC1-4DF9-C944-B752-D1776FAFE064}" type="slidenum">
              <a:rPr lang="en-US" smtClean="0"/>
              <a:t>‹#›</a:t>
            </a:fld>
            <a:endParaRPr lang="en-US"/>
          </a:p>
        </p:txBody>
      </p:sp>
    </p:spTree>
    <p:extLst>
      <p:ext uri="{BB962C8B-B14F-4D97-AF65-F5344CB8AC3E}">
        <p14:creationId xmlns:p14="http://schemas.microsoft.com/office/powerpoint/2010/main" val="963187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3AC54CC-DD80-7944-87E0-EB18F83C11FF}"/>
              </a:ext>
            </a:extLst>
          </p:cNvPr>
          <p:cNvSpPr/>
          <p:nvPr userDrawn="1"/>
        </p:nvSpPr>
        <p:spPr>
          <a:xfrm>
            <a:off x="0" y="0"/>
            <a:ext cx="11586263" cy="6858000"/>
          </a:xfrm>
          <a:prstGeom prst="rect">
            <a:avLst/>
          </a:prstGeom>
          <a:gradFill>
            <a:gsLst>
              <a:gs pos="0">
                <a:srgbClr val="006AF1"/>
              </a:gs>
              <a:gs pos="100000">
                <a:srgbClr val="3CBE0E"/>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FBD167C-178A-3447-9E2A-FC73AE948F9D}"/>
              </a:ext>
            </a:extLst>
          </p:cNvPr>
          <p:cNvSpPr>
            <a:spLocks noGrp="1"/>
          </p:cNvSpPr>
          <p:nvPr>
            <p:ph type="ctrTitle"/>
          </p:nvPr>
        </p:nvSpPr>
        <p:spPr>
          <a:xfrm>
            <a:off x="830826" y="2235200"/>
            <a:ext cx="6676103" cy="2387600"/>
          </a:xfrm>
        </p:spPr>
        <p:txBody>
          <a:bodyPr anchor="b">
            <a:normAutofit/>
          </a:bodyPr>
          <a:lstStyle>
            <a:lvl1pPr algn="l">
              <a:defRPr sz="5000">
                <a:solidFill>
                  <a:schemeClr val="bg1"/>
                </a:solidFill>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10F35C78-76F5-4E49-B8B0-852B5E6B137A}"/>
              </a:ext>
            </a:extLst>
          </p:cNvPr>
          <p:cNvSpPr>
            <a:spLocks noGrp="1"/>
          </p:cNvSpPr>
          <p:nvPr>
            <p:ph type="subTitle" idx="1"/>
          </p:nvPr>
        </p:nvSpPr>
        <p:spPr>
          <a:xfrm>
            <a:off x="830826" y="4714875"/>
            <a:ext cx="6676103" cy="1331964"/>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6" name="Slide Number Placeholder 5">
            <a:extLst>
              <a:ext uri="{FF2B5EF4-FFF2-40B4-BE49-F238E27FC236}">
                <a16:creationId xmlns:a16="http://schemas.microsoft.com/office/drawing/2014/main" id="{81B30A34-0CF5-2240-AE1B-03AFD4C0D1DA}"/>
              </a:ext>
            </a:extLst>
          </p:cNvPr>
          <p:cNvSpPr>
            <a:spLocks noGrp="1"/>
          </p:cNvSpPr>
          <p:nvPr>
            <p:ph type="sldNum" sz="quarter" idx="12"/>
          </p:nvPr>
        </p:nvSpPr>
        <p:spPr/>
        <p:txBody>
          <a:bodyPr/>
          <a:lstStyle/>
          <a:p>
            <a:fld id="{0C6EBCBC-D97B-6849-904F-1AB44B51955C}" type="slidenum">
              <a:rPr lang="en-US" smtClean="0"/>
              <a:t>‹#›</a:t>
            </a:fld>
            <a:endParaRPr lang="en-US" dirty="0"/>
          </a:p>
        </p:txBody>
      </p:sp>
    </p:spTree>
    <p:extLst>
      <p:ext uri="{BB962C8B-B14F-4D97-AF65-F5344CB8AC3E}">
        <p14:creationId xmlns:p14="http://schemas.microsoft.com/office/powerpoint/2010/main" val="3289229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94EB115-7458-FF4B-A3B6-E9608FB07D0C}"/>
              </a:ext>
            </a:extLst>
          </p:cNvPr>
          <p:cNvSpPr>
            <a:spLocks noGrp="1"/>
          </p:cNvSpPr>
          <p:nvPr>
            <p:ph type="sldNum" sz="quarter" idx="12"/>
          </p:nvPr>
        </p:nvSpPr>
        <p:spPr/>
        <p:txBody>
          <a:bodyPr/>
          <a:lstStyle/>
          <a:p>
            <a:fld id="{0C6EBCBC-D97B-6849-904F-1AB44B51955C}" type="slidenum">
              <a:rPr lang="en-US" smtClean="0"/>
              <a:t>‹#›</a:t>
            </a:fld>
            <a:endParaRPr lang="en-US"/>
          </a:p>
        </p:txBody>
      </p:sp>
      <p:sp>
        <p:nvSpPr>
          <p:cNvPr id="5" name="Title 1">
            <a:extLst>
              <a:ext uri="{FF2B5EF4-FFF2-40B4-BE49-F238E27FC236}">
                <a16:creationId xmlns:a16="http://schemas.microsoft.com/office/drawing/2014/main" id="{48FCF8D3-8DF4-9A45-90A8-2D03993BA9FB}"/>
              </a:ext>
            </a:extLst>
          </p:cNvPr>
          <p:cNvSpPr>
            <a:spLocks noGrp="1"/>
          </p:cNvSpPr>
          <p:nvPr>
            <p:ph type="title"/>
          </p:nvPr>
        </p:nvSpPr>
        <p:spPr>
          <a:xfrm>
            <a:off x="561477" y="479323"/>
            <a:ext cx="3390914" cy="3215148"/>
          </a:xfrm>
          <a:solidFill>
            <a:srgbClr val="0074FF"/>
          </a:solidFill>
        </p:spPr>
        <p:txBody>
          <a:bodyPr lIns="360000" tIns="46800" rIns="180000" bIns="216000" anchor="b" anchorCtr="0">
            <a:noAutofit/>
          </a:bodyPr>
          <a:lstStyle>
            <a:lvl1pPr>
              <a:defRPr sz="2600" b="1" i="0">
                <a:solidFill>
                  <a:schemeClr val="bg1"/>
                </a:solidFill>
                <a:latin typeface="Montserrat" pitchFamily="2" charset="77"/>
              </a:defRPr>
            </a:lvl1pPr>
          </a:lstStyle>
          <a:p>
            <a:r>
              <a:rPr lang="en-GB" dirty="0"/>
              <a:t>Click to edit Master title style</a:t>
            </a:r>
            <a:endParaRPr lang="en-US" dirty="0"/>
          </a:p>
        </p:txBody>
      </p:sp>
      <p:sp>
        <p:nvSpPr>
          <p:cNvPr id="6" name="Content Placeholder 2">
            <a:extLst>
              <a:ext uri="{FF2B5EF4-FFF2-40B4-BE49-F238E27FC236}">
                <a16:creationId xmlns:a16="http://schemas.microsoft.com/office/drawing/2014/main" id="{3530E2BF-AF1C-BD47-B45B-6DAE00B4CB39}"/>
              </a:ext>
            </a:extLst>
          </p:cNvPr>
          <p:cNvSpPr>
            <a:spLocks noGrp="1"/>
          </p:cNvSpPr>
          <p:nvPr>
            <p:ph idx="1"/>
          </p:nvPr>
        </p:nvSpPr>
        <p:spPr>
          <a:xfrm>
            <a:off x="4324770" y="479323"/>
            <a:ext cx="6713343" cy="5949469"/>
          </a:xfrm>
        </p:spPr>
        <p:txBody>
          <a:bodyPr/>
          <a:lstStyle>
            <a:lvl1pPr>
              <a:defRPr sz="3200">
                <a:solidFill>
                  <a:schemeClr val="tx2">
                    <a:lumMod val="50000"/>
                  </a:schemeClr>
                </a:solidFill>
              </a:defRPr>
            </a:lvl1pPr>
            <a:lvl2pPr>
              <a:defRPr sz="2800">
                <a:solidFill>
                  <a:schemeClr val="tx2">
                    <a:lumMod val="50000"/>
                  </a:schemeClr>
                </a:solidFill>
              </a:defRPr>
            </a:lvl2pPr>
            <a:lvl3pPr>
              <a:defRPr sz="2400">
                <a:solidFill>
                  <a:schemeClr val="tx2">
                    <a:lumMod val="50000"/>
                  </a:schemeClr>
                </a:solidFill>
              </a:defRPr>
            </a:lvl3pPr>
            <a:lvl4pPr>
              <a:defRPr sz="2000">
                <a:solidFill>
                  <a:schemeClr val="tx2">
                    <a:lumMod val="50000"/>
                  </a:schemeClr>
                </a:solidFill>
              </a:defRPr>
            </a:lvl4pPr>
            <a:lvl5pPr>
              <a:defRPr sz="2000">
                <a:solidFill>
                  <a:schemeClr val="tx2">
                    <a:lumMod val="50000"/>
                  </a:schemeClr>
                </a:solidFill>
              </a:defRPr>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913217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94EB115-7458-FF4B-A3B6-E9608FB07D0C}"/>
              </a:ext>
            </a:extLst>
          </p:cNvPr>
          <p:cNvSpPr>
            <a:spLocks noGrp="1"/>
          </p:cNvSpPr>
          <p:nvPr>
            <p:ph type="sldNum" sz="quarter" idx="12"/>
          </p:nvPr>
        </p:nvSpPr>
        <p:spPr/>
        <p:txBody>
          <a:bodyPr/>
          <a:lstStyle/>
          <a:p>
            <a:fld id="{0C6EBCBC-D97B-6849-904F-1AB44B51955C}" type="slidenum">
              <a:rPr lang="en-US" smtClean="0"/>
              <a:t>‹#›</a:t>
            </a:fld>
            <a:endParaRPr lang="en-US"/>
          </a:p>
        </p:txBody>
      </p:sp>
    </p:spTree>
    <p:extLst>
      <p:ext uri="{BB962C8B-B14F-4D97-AF65-F5344CB8AC3E}">
        <p14:creationId xmlns:p14="http://schemas.microsoft.com/office/powerpoint/2010/main" val="3239015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A3899-0BDC-714F-AEA6-DEDFB65A6A60}"/>
              </a:ext>
            </a:extLst>
          </p:cNvPr>
          <p:cNvSpPr>
            <a:spLocks noGrp="1"/>
          </p:cNvSpPr>
          <p:nvPr>
            <p:ph type="title"/>
          </p:nvPr>
        </p:nvSpPr>
        <p:spPr>
          <a:xfrm>
            <a:off x="831850" y="1709738"/>
            <a:ext cx="8149918" cy="2852737"/>
          </a:xfrm>
        </p:spPr>
        <p:txBody>
          <a:bodyPr anchor="b"/>
          <a:lstStyle>
            <a:lvl1pPr>
              <a:defRPr sz="6000"/>
            </a:lvl1p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36917312-35BA-5941-9F05-4CD201ADD8B4}"/>
              </a:ext>
            </a:extLst>
          </p:cNvPr>
          <p:cNvSpPr>
            <a:spLocks noGrp="1"/>
          </p:cNvSpPr>
          <p:nvPr>
            <p:ph type="body" idx="1"/>
          </p:nvPr>
        </p:nvSpPr>
        <p:spPr>
          <a:xfrm>
            <a:off x="831850" y="4589463"/>
            <a:ext cx="8149918" cy="1500187"/>
          </a:xfrm>
        </p:spPr>
        <p:txBody>
          <a:bodyPr/>
          <a:lstStyle>
            <a:lvl1pPr marL="0" indent="0">
              <a:buNone/>
              <a:defRPr sz="2400">
                <a:solidFill>
                  <a:schemeClr val="tx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sp>
        <p:nvSpPr>
          <p:cNvPr id="6" name="Slide Number Placeholder 5">
            <a:extLst>
              <a:ext uri="{FF2B5EF4-FFF2-40B4-BE49-F238E27FC236}">
                <a16:creationId xmlns:a16="http://schemas.microsoft.com/office/drawing/2014/main" id="{D145563C-BBE6-9C48-AA77-6F5732BD84C9}"/>
              </a:ext>
            </a:extLst>
          </p:cNvPr>
          <p:cNvSpPr>
            <a:spLocks noGrp="1"/>
          </p:cNvSpPr>
          <p:nvPr>
            <p:ph type="sldNum" sz="quarter" idx="12"/>
          </p:nvPr>
        </p:nvSpPr>
        <p:spPr/>
        <p:txBody>
          <a:bodyPr/>
          <a:lstStyle/>
          <a:p>
            <a:fld id="{0C6EBCBC-D97B-6849-904F-1AB44B51955C}" type="slidenum">
              <a:rPr lang="en-US" smtClean="0"/>
              <a:t>‹#›</a:t>
            </a:fld>
            <a:endParaRPr lang="en-US"/>
          </a:p>
        </p:txBody>
      </p:sp>
    </p:spTree>
    <p:extLst>
      <p:ext uri="{BB962C8B-B14F-4D97-AF65-F5344CB8AC3E}">
        <p14:creationId xmlns:p14="http://schemas.microsoft.com/office/powerpoint/2010/main" val="2354825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962A0-26E2-3241-A923-081CC1B67BF0}"/>
              </a:ext>
            </a:extLst>
          </p:cNvPr>
          <p:cNvSpPr>
            <a:spLocks noGrp="1"/>
          </p:cNvSpPr>
          <p:nvPr>
            <p:ph type="title"/>
          </p:nvPr>
        </p:nvSpPr>
        <p:spPr>
          <a:xfrm>
            <a:off x="513735" y="512607"/>
            <a:ext cx="3969775" cy="3705431"/>
          </a:xfrm>
        </p:spPr>
        <p:txBody>
          <a:bodyPr anchor="t" anchorCtr="0"/>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9381B43F-0A58-244F-9D81-43C0A281D39C}"/>
              </a:ext>
            </a:extLst>
          </p:cNvPr>
          <p:cNvSpPr>
            <a:spLocks noGrp="1"/>
          </p:cNvSpPr>
          <p:nvPr>
            <p:ph idx="1"/>
          </p:nvPr>
        </p:nvSpPr>
        <p:spPr>
          <a:xfrm>
            <a:off x="4942860" y="1875035"/>
            <a:ext cx="6103681" cy="4351338"/>
          </a:xfrm>
        </p:spPr>
        <p:txBody>
          <a:bodyPr/>
          <a:lstStyle>
            <a:lvl1pPr>
              <a:defRPr>
                <a:solidFill>
                  <a:schemeClr val="tx2">
                    <a:lumMod val="50000"/>
                  </a:schemeClr>
                </a:solidFill>
              </a:defRPr>
            </a:lvl1pPr>
            <a:lvl2pPr>
              <a:defRPr>
                <a:solidFill>
                  <a:schemeClr val="tx2">
                    <a:lumMod val="50000"/>
                  </a:schemeClr>
                </a:solidFill>
              </a:defRPr>
            </a:lvl2pPr>
            <a:lvl3pPr>
              <a:defRPr>
                <a:solidFill>
                  <a:schemeClr val="tx2">
                    <a:lumMod val="50000"/>
                  </a:schemeClr>
                </a:solidFill>
              </a:defRPr>
            </a:lvl3pPr>
            <a:lvl4pPr>
              <a:defRPr>
                <a:solidFill>
                  <a:schemeClr val="tx2">
                    <a:lumMod val="50000"/>
                  </a:schemeClr>
                </a:solidFill>
              </a:defRPr>
            </a:lvl4pPr>
            <a:lvl5pPr>
              <a:defRPr>
                <a:solidFill>
                  <a:schemeClr val="tx2">
                    <a:lumMod val="50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Slide Number Placeholder 5">
            <a:extLst>
              <a:ext uri="{FF2B5EF4-FFF2-40B4-BE49-F238E27FC236}">
                <a16:creationId xmlns:a16="http://schemas.microsoft.com/office/drawing/2014/main" id="{A9653B9B-D05C-B841-A158-7F28A4924620}"/>
              </a:ext>
            </a:extLst>
          </p:cNvPr>
          <p:cNvSpPr>
            <a:spLocks noGrp="1"/>
          </p:cNvSpPr>
          <p:nvPr>
            <p:ph type="sldNum" sz="quarter" idx="12"/>
          </p:nvPr>
        </p:nvSpPr>
        <p:spPr/>
        <p:txBody>
          <a:bodyPr/>
          <a:lstStyle/>
          <a:p>
            <a:fld id="{0C6EBCBC-D97B-6849-904F-1AB44B51955C}" type="slidenum">
              <a:rPr lang="en-US" smtClean="0"/>
              <a:t>‹#›</a:t>
            </a:fld>
            <a:endParaRPr lang="en-US"/>
          </a:p>
        </p:txBody>
      </p:sp>
    </p:spTree>
    <p:extLst>
      <p:ext uri="{BB962C8B-B14F-4D97-AF65-F5344CB8AC3E}">
        <p14:creationId xmlns:p14="http://schemas.microsoft.com/office/powerpoint/2010/main" val="324522322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43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and 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32D6C-42E9-694C-B640-D33C60D80D8E}"/>
              </a:ext>
            </a:extLst>
          </p:cNvPr>
          <p:cNvSpPr>
            <a:spLocks noGrp="1"/>
          </p:cNvSpPr>
          <p:nvPr>
            <p:ph type="title"/>
          </p:nvPr>
        </p:nvSpPr>
        <p:spPr>
          <a:xfrm>
            <a:off x="838200" y="365125"/>
            <a:ext cx="10016613" cy="1325563"/>
          </a:xfrm>
        </p:spPr>
        <p:txBody>
          <a:bodyPr/>
          <a:lstStyle>
            <a:lvl1pPr>
              <a:defRPr>
                <a:solidFill>
                  <a:srgbClr val="0074FF"/>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557F9208-9EEB-BB4C-9CF6-8BFF1BA557B1}"/>
              </a:ext>
            </a:extLst>
          </p:cNvPr>
          <p:cNvSpPr>
            <a:spLocks noGrp="1"/>
          </p:cNvSpPr>
          <p:nvPr>
            <p:ph sz="half" idx="1"/>
          </p:nvPr>
        </p:nvSpPr>
        <p:spPr>
          <a:xfrm>
            <a:off x="838200" y="1825625"/>
            <a:ext cx="4869426" cy="4351338"/>
          </a:xfrm>
        </p:spPr>
        <p:txBody>
          <a:bodyPr/>
          <a:lstStyle>
            <a:lvl1pPr>
              <a:defRPr>
                <a:solidFill>
                  <a:schemeClr val="tx2">
                    <a:lumMod val="50000"/>
                  </a:schemeClr>
                </a:solidFill>
              </a:defRPr>
            </a:lvl1pPr>
            <a:lvl2pPr>
              <a:defRPr>
                <a:solidFill>
                  <a:schemeClr val="tx2">
                    <a:lumMod val="50000"/>
                  </a:schemeClr>
                </a:solidFill>
              </a:defRPr>
            </a:lvl2pPr>
            <a:lvl3pPr>
              <a:defRPr>
                <a:solidFill>
                  <a:schemeClr val="tx2">
                    <a:lumMod val="50000"/>
                  </a:schemeClr>
                </a:solidFill>
              </a:defRPr>
            </a:lvl3pPr>
            <a:lvl4pPr>
              <a:defRPr>
                <a:solidFill>
                  <a:schemeClr val="tx2">
                    <a:lumMod val="50000"/>
                  </a:schemeClr>
                </a:solidFill>
              </a:defRPr>
            </a:lvl4pPr>
            <a:lvl5pPr>
              <a:defRPr>
                <a:solidFill>
                  <a:schemeClr val="tx2">
                    <a:lumMod val="50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a:extLst>
              <a:ext uri="{FF2B5EF4-FFF2-40B4-BE49-F238E27FC236}">
                <a16:creationId xmlns:a16="http://schemas.microsoft.com/office/drawing/2014/main" id="{01433D4B-291F-0145-9B54-2955182899DC}"/>
              </a:ext>
            </a:extLst>
          </p:cNvPr>
          <p:cNvSpPr>
            <a:spLocks noGrp="1"/>
          </p:cNvSpPr>
          <p:nvPr>
            <p:ph sz="half" idx="2"/>
          </p:nvPr>
        </p:nvSpPr>
        <p:spPr>
          <a:xfrm>
            <a:off x="5980471" y="1825625"/>
            <a:ext cx="4869426" cy="4351338"/>
          </a:xfrm>
        </p:spPr>
        <p:txBody>
          <a:bodyPr/>
          <a:lstStyle>
            <a:lvl1pPr>
              <a:defRPr>
                <a:solidFill>
                  <a:schemeClr val="tx2">
                    <a:lumMod val="50000"/>
                  </a:schemeClr>
                </a:solidFill>
              </a:defRPr>
            </a:lvl1pPr>
            <a:lvl2pPr>
              <a:defRPr>
                <a:solidFill>
                  <a:schemeClr val="tx2">
                    <a:lumMod val="50000"/>
                  </a:schemeClr>
                </a:solidFill>
              </a:defRPr>
            </a:lvl2pPr>
            <a:lvl3pPr>
              <a:defRPr>
                <a:solidFill>
                  <a:schemeClr val="tx2">
                    <a:lumMod val="50000"/>
                  </a:schemeClr>
                </a:solidFill>
              </a:defRPr>
            </a:lvl3pPr>
            <a:lvl4pPr>
              <a:defRPr>
                <a:solidFill>
                  <a:schemeClr val="tx2">
                    <a:lumMod val="50000"/>
                  </a:schemeClr>
                </a:solidFill>
              </a:defRPr>
            </a:lvl4pPr>
            <a:lvl5pPr>
              <a:defRPr>
                <a:solidFill>
                  <a:schemeClr val="tx2">
                    <a:lumMod val="50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Slide Number Placeholder 6">
            <a:extLst>
              <a:ext uri="{FF2B5EF4-FFF2-40B4-BE49-F238E27FC236}">
                <a16:creationId xmlns:a16="http://schemas.microsoft.com/office/drawing/2014/main" id="{4E710661-C7D6-9B42-9A4B-BBA0D051645C}"/>
              </a:ext>
            </a:extLst>
          </p:cNvPr>
          <p:cNvSpPr>
            <a:spLocks noGrp="1"/>
          </p:cNvSpPr>
          <p:nvPr>
            <p:ph type="sldNum" sz="quarter" idx="12"/>
          </p:nvPr>
        </p:nvSpPr>
        <p:spPr/>
        <p:txBody>
          <a:bodyPr/>
          <a:lstStyle/>
          <a:p>
            <a:fld id="{0C6EBCBC-D97B-6849-904F-1AB44B51955C}" type="slidenum">
              <a:rPr lang="en-US" smtClean="0"/>
              <a:t>‹#›</a:t>
            </a:fld>
            <a:endParaRPr lang="en-US"/>
          </a:p>
        </p:txBody>
      </p:sp>
    </p:spTree>
    <p:extLst>
      <p:ext uri="{BB962C8B-B14F-4D97-AF65-F5344CB8AC3E}">
        <p14:creationId xmlns:p14="http://schemas.microsoft.com/office/powerpoint/2010/main" val="3124606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4EAE9-E3FE-CE4F-B577-69447D8F144E}"/>
              </a:ext>
            </a:extLst>
          </p:cNvPr>
          <p:cNvSpPr>
            <a:spLocks noGrp="1"/>
          </p:cNvSpPr>
          <p:nvPr>
            <p:ph type="title"/>
          </p:nvPr>
        </p:nvSpPr>
        <p:spPr>
          <a:xfrm>
            <a:off x="839788" y="365125"/>
            <a:ext cx="10515600" cy="1325563"/>
          </a:xfrm>
        </p:spPr>
        <p:txBody>
          <a:bodyPr/>
          <a:lstStyle>
            <a:lvl1pPr marL="14288" indent="-14288">
              <a:tabLst/>
              <a:defRPr/>
            </a:lvl1p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98CE5623-BD02-3C4C-8E35-12EAD326D5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a:extLst>
              <a:ext uri="{FF2B5EF4-FFF2-40B4-BE49-F238E27FC236}">
                <a16:creationId xmlns:a16="http://schemas.microsoft.com/office/drawing/2014/main" id="{61072D8D-5A4F-684C-8751-255809F821C8}"/>
              </a:ext>
            </a:extLst>
          </p:cNvPr>
          <p:cNvSpPr>
            <a:spLocks noGrp="1"/>
          </p:cNvSpPr>
          <p:nvPr>
            <p:ph sz="half" idx="2"/>
          </p:nvPr>
        </p:nvSpPr>
        <p:spPr>
          <a:xfrm>
            <a:off x="839788" y="2505075"/>
            <a:ext cx="5157787" cy="3684588"/>
          </a:xfrm>
        </p:spPr>
        <p:txBody>
          <a:bodyPr/>
          <a:lstStyle>
            <a:lvl1pPr>
              <a:defRPr>
                <a:solidFill>
                  <a:schemeClr val="tx2">
                    <a:lumMod val="50000"/>
                  </a:schemeClr>
                </a:solidFill>
              </a:defRPr>
            </a:lvl1pPr>
            <a:lvl2pPr>
              <a:defRPr>
                <a:solidFill>
                  <a:schemeClr val="tx2">
                    <a:lumMod val="50000"/>
                  </a:schemeClr>
                </a:solidFill>
              </a:defRPr>
            </a:lvl2pPr>
            <a:lvl3pPr>
              <a:defRPr>
                <a:solidFill>
                  <a:schemeClr val="tx2">
                    <a:lumMod val="50000"/>
                  </a:schemeClr>
                </a:solidFill>
              </a:defRPr>
            </a:lvl3pPr>
            <a:lvl4pPr>
              <a:defRPr>
                <a:solidFill>
                  <a:schemeClr val="tx2">
                    <a:lumMod val="50000"/>
                  </a:schemeClr>
                </a:solidFill>
              </a:defRPr>
            </a:lvl4pPr>
            <a:lvl5pPr>
              <a:defRPr>
                <a:solidFill>
                  <a:schemeClr val="tx2">
                    <a:lumMod val="50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a:extLst>
              <a:ext uri="{FF2B5EF4-FFF2-40B4-BE49-F238E27FC236}">
                <a16:creationId xmlns:a16="http://schemas.microsoft.com/office/drawing/2014/main" id="{6F1A2527-B5F4-6D40-A59C-A1B6EAF12C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a:extLst>
              <a:ext uri="{FF2B5EF4-FFF2-40B4-BE49-F238E27FC236}">
                <a16:creationId xmlns:a16="http://schemas.microsoft.com/office/drawing/2014/main" id="{435CC064-A548-BA45-9496-641EB549DEFC}"/>
              </a:ext>
            </a:extLst>
          </p:cNvPr>
          <p:cNvSpPr>
            <a:spLocks noGrp="1"/>
          </p:cNvSpPr>
          <p:nvPr>
            <p:ph sz="quarter" idx="4"/>
          </p:nvPr>
        </p:nvSpPr>
        <p:spPr>
          <a:xfrm>
            <a:off x="6172200" y="2505075"/>
            <a:ext cx="5183188" cy="3684588"/>
          </a:xfrm>
        </p:spPr>
        <p:txBody>
          <a:bodyPr/>
          <a:lstStyle>
            <a:lvl1pPr>
              <a:defRPr>
                <a:solidFill>
                  <a:schemeClr val="tx2">
                    <a:lumMod val="50000"/>
                  </a:schemeClr>
                </a:solidFill>
              </a:defRPr>
            </a:lvl1pPr>
            <a:lvl2pPr>
              <a:defRPr>
                <a:solidFill>
                  <a:schemeClr val="tx2">
                    <a:lumMod val="50000"/>
                  </a:schemeClr>
                </a:solidFill>
              </a:defRPr>
            </a:lvl2pPr>
            <a:lvl3pPr>
              <a:defRPr>
                <a:solidFill>
                  <a:schemeClr val="tx2">
                    <a:lumMod val="50000"/>
                  </a:schemeClr>
                </a:solidFill>
              </a:defRPr>
            </a:lvl3pPr>
            <a:lvl4pPr>
              <a:defRPr>
                <a:solidFill>
                  <a:schemeClr val="tx2">
                    <a:lumMod val="50000"/>
                  </a:schemeClr>
                </a:solidFill>
              </a:defRPr>
            </a:lvl4pPr>
            <a:lvl5pPr>
              <a:defRPr>
                <a:solidFill>
                  <a:schemeClr val="tx2">
                    <a:lumMod val="50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Slide Number Placeholder 8">
            <a:extLst>
              <a:ext uri="{FF2B5EF4-FFF2-40B4-BE49-F238E27FC236}">
                <a16:creationId xmlns:a16="http://schemas.microsoft.com/office/drawing/2014/main" id="{0FEB67F9-1747-8D4F-A73D-F96E9766AFD9}"/>
              </a:ext>
            </a:extLst>
          </p:cNvPr>
          <p:cNvSpPr>
            <a:spLocks noGrp="1"/>
          </p:cNvSpPr>
          <p:nvPr>
            <p:ph type="sldNum" sz="quarter" idx="12"/>
          </p:nvPr>
        </p:nvSpPr>
        <p:spPr/>
        <p:txBody>
          <a:bodyPr/>
          <a:lstStyle/>
          <a:p>
            <a:fld id="{0C6EBCBC-D97B-6849-904F-1AB44B51955C}" type="slidenum">
              <a:rPr lang="en-US" smtClean="0"/>
              <a:t>‹#›</a:t>
            </a:fld>
            <a:endParaRPr lang="en-US"/>
          </a:p>
        </p:txBody>
      </p:sp>
    </p:spTree>
    <p:extLst>
      <p:ext uri="{BB962C8B-B14F-4D97-AF65-F5344CB8AC3E}">
        <p14:creationId xmlns:p14="http://schemas.microsoft.com/office/powerpoint/2010/main" val="1351304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4D80E-2651-1948-BA25-0FA8FB00BA8C}"/>
              </a:ext>
            </a:extLst>
          </p:cNvPr>
          <p:cNvSpPr>
            <a:spLocks noGrp="1"/>
          </p:cNvSpPr>
          <p:nvPr>
            <p:ph type="title"/>
          </p:nvPr>
        </p:nvSpPr>
        <p:spPr/>
        <p:txBody>
          <a:bodyPr/>
          <a:lstStyle/>
          <a:p>
            <a:r>
              <a:rPr lang="en-GB" dirty="0"/>
              <a:t>Click to edit Master title style</a:t>
            </a:r>
            <a:endParaRPr lang="en-US" dirty="0"/>
          </a:p>
        </p:txBody>
      </p:sp>
      <p:sp>
        <p:nvSpPr>
          <p:cNvPr id="5" name="Slide Number Placeholder 4">
            <a:extLst>
              <a:ext uri="{FF2B5EF4-FFF2-40B4-BE49-F238E27FC236}">
                <a16:creationId xmlns:a16="http://schemas.microsoft.com/office/drawing/2014/main" id="{78EE49D4-BB8A-294F-8DC2-36ED7CB093C3}"/>
              </a:ext>
            </a:extLst>
          </p:cNvPr>
          <p:cNvSpPr>
            <a:spLocks noGrp="1"/>
          </p:cNvSpPr>
          <p:nvPr>
            <p:ph type="sldNum" sz="quarter" idx="12"/>
          </p:nvPr>
        </p:nvSpPr>
        <p:spPr/>
        <p:txBody>
          <a:bodyPr/>
          <a:lstStyle/>
          <a:p>
            <a:fld id="{0C6EBCBC-D97B-6849-904F-1AB44B51955C}" type="slidenum">
              <a:rPr lang="en-US" smtClean="0"/>
              <a:t>‹#›</a:t>
            </a:fld>
            <a:endParaRPr lang="en-US"/>
          </a:p>
        </p:txBody>
      </p:sp>
      <p:sp>
        <p:nvSpPr>
          <p:cNvPr id="8" name="Content Placeholder 12">
            <a:extLst>
              <a:ext uri="{FF2B5EF4-FFF2-40B4-BE49-F238E27FC236}">
                <a16:creationId xmlns:a16="http://schemas.microsoft.com/office/drawing/2014/main" id="{70EBEC44-F571-2245-8D1C-686D57508B8A}"/>
              </a:ext>
            </a:extLst>
          </p:cNvPr>
          <p:cNvSpPr>
            <a:spLocks noGrp="1"/>
          </p:cNvSpPr>
          <p:nvPr>
            <p:ph sz="quarter" idx="14"/>
          </p:nvPr>
        </p:nvSpPr>
        <p:spPr>
          <a:xfrm>
            <a:off x="575672" y="2068359"/>
            <a:ext cx="4428905" cy="4424516"/>
          </a:xfrm>
          <a:solidFill>
            <a:srgbClr val="F69A25"/>
          </a:solidFill>
        </p:spPr>
        <p:txBody>
          <a:bodyPr lIns="360000" tIns="324000" rIns="180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Content Placeholder 3">
            <a:extLst>
              <a:ext uri="{FF2B5EF4-FFF2-40B4-BE49-F238E27FC236}">
                <a16:creationId xmlns:a16="http://schemas.microsoft.com/office/drawing/2014/main" id="{98F2F5BB-0753-094B-BE45-435D1477B6A5}"/>
              </a:ext>
            </a:extLst>
          </p:cNvPr>
          <p:cNvSpPr>
            <a:spLocks noGrp="1"/>
          </p:cNvSpPr>
          <p:nvPr>
            <p:ph sz="half" idx="2"/>
          </p:nvPr>
        </p:nvSpPr>
        <p:spPr>
          <a:xfrm>
            <a:off x="5270048" y="2438861"/>
            <a:ext cx="5289797" cy="3683512"/>
          </a:xfrm>
        </p:spPr>
        <p:txBody>
          <a:bodyPr/>
          <a:lstStyle>
            <a:lvl1pPr>
              <a:defRPr>
                <a:solidFill>
                  <a:schemeClr val="tx2">
                    <a:lumMod val="50000"/>
                  </a:schemeClr>
                </a:solidFill>
              </a:defRPr>
            </a:lvl1pPr>
            <a:lvl2pPr>
              <a:defRPr>
                <a:solidFill>
                  <a:schemeClr val="tx2">
                    <a:lumMod val="50000"/>
                  </a:schemeClr>
                </a:solidFill>
              </a:defRPr>
            </a:lvl2pPr>
            <a:lvl3pPr>
              <a:defRPr>
                <a:solidFill>
                  <a:schemeClr val="tx2">
                    <a:lumMod val="50000"/>
                  </a:schemeClr>
                </a:solidFill>
              </a:defRPr>
            </a:lvl3pPr>
            <a:lvl4pPr>
              <a:defRPr>
                <a:solidFill>
                  <a:schemeClr val="tx2">
                    <a:lumMod val="50000"/>
                  </a:schemeClr>
                </a:solidFill>
              </a:defRPr>
            </a:lvl4pPr>
            <a:lvl5pPr>
              <a:defRPr>
                <a:solidFill>
                  <a:schemeClr val="tx2">
                    <a:lumMod val="50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019248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78EE49D4-BB8A-294F-8DC2-36ED7CB093C3}"/>
              </a:ext>
            </a:extLst>
          </p:cNvPr>
          <p:cNvSpPr>
            <a:spLocks noGrp="1"/>
          </p:cNvSpPr>
          <p:nvPr>
            <p:ph type="sldNum" sz="quarter" idx="12"/>
          </p:nvPr>
        </p:nvSpPr>
        <p:spPr/>
        <p:txBody>
          <a:bodyPr/>
          <a:lstStyle/>
          <a:p>
            <a:fld id="{0C6EBCBC-D97B-6849-904F-1AB44B51955C}" type="slidenum">
              <a:rPr lang="en-US" smtClean="0"/>
              <a:t>‹#›</a:t>
            </a:fld>
            <a:endParaRPr lang="en-US"/>
          </a:p>
        </p:txBody>
      </p:sp>
      <p:sp>
        <p:nvSpPr>
          <p:cNvPr id="13" name="Content Placeholder 12">
            <a:extLst>
              <a:ext uri="{FF2B5EF4-FFF2-40B4-BE49-F238E27FC236}">
                <a16:creationId xmlns:a16="http://schemas.microsoft.com/office/drawing/2014/main" id="{C177E8F5-1D8D-4D46-BBCE-9E8FEBD033A8}"/>
              </a:ext>
            </a:extLst>
          </p:cNvPr>
          <p:cNvSpPr>
            <a:spLocks noGrp="1"/>
          </p:cNvSpPr>
          <p:nvPr>
            <p:ph sz="quarter" idx="14"/>
          </p:nvPr>
        </p:nvSpPr>
        <p:spPr>
          <a:xfrm>
            <a:off x="6096000" y="958646"/>
            <a:ext cx="5038916" cy="3215148"/>
          </a:xfrm>
          <a:noFill/>
        </p:spPr>
        <p:txBody>
          <a:bodyPr lIns="360000" tIns="324000" rIns="180000"/>
          <a:lstStyle>
            <a:lvl1pPr>
              <a:defRPr>
                <a:solidFill>
                  <a:schemeClr val="tx2">
                    <a:lumMod val="50000"/>
                  </a:schemeClr>
                </a:solidFill>
              </a:defRPr>
            </a:lvl1pPr>
            <a:lvl2pPr>
              <a:defRPr>
                <a:solidFill>
                  <a:schemeClr val="tx2">
                    <a:lumMod val="50000"/>
                  </a:schemeClr>
                </a:solidFill>
              </a:defRPr>
            </a:lvl2pPr>
            <a:lvl3pPr>
              <a:defRPr>
                <a:solidFill>
                  <a:schemeClr val="tx2">
                    <a:lumMod val="50000"/>
                  </a:schemeClr>
                </a:solidFill>
              </a:defRPr>
            </a:lvl3pPr>
            <a:lvl4pPr>
              <a:defRPr>
                <a:solidFill>
                  <a:schemeClr val="tx2">
                    <a:lumMod val="50000"/>
                  </a:schemeClr>
                </a:solidFill>
              </a:defRPr>
            </a:lvl4pPr>
            <a:lvl5pPr>
              <a:defRPr>
                <a:solidFill>
                  <a:schemeClr val="tx2">
                    <a:lumMod val="50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5" name="Picture Placeholder 14">
            <a:extLst>
              <a:ext uri="{FF2B5EF4-FFF2-40B4-BE49-F238E27FC236}">
                <a16:creationId xmlns:a16="http://schemas.microsoft.com/office/drawing/2014/main" id="{32F49773-3519-3A4A-A8CB-23397925CD54}"/>
              </a:ext>
            </a:extLst>
          </p:cNvPr>
          <p:cNvSpPr>
            <a:spLocks noGrp="1"/>
          </p:cNvSpPr>
          <p:nvPr>
            <p:ph type="pic" sz="quarter" idx="15"/>
          </p:nvPr>
        </p:nvSpPr>
        <p:spPr>
          <a:xfrm>
            <a:off x="216977" y="1440227"/>
            <a:ext cx="5753100" cy="5132438"/>
          </a:xfrm>
          <a:solidFill>
            <a:srgbClr val="3CBE0E"/>
          </a:solidFill>
        </p:spPr>
        <p:txBody>
          <a:bodyPr/>
          <a:lstStyle/>
          <a:p>
            <a:endParaRPr lang="en-US" dirty="0"/>
          </a:p>
        </p:txBody>
      </p:sp>
      <p:sp>
        <p:nvSpPr>
          <p:cNvPr id="2" name="Title 1">
            <a:extLst>
              <a:ext uri="{FF2B5EF4-FFF2-40B4-BE49-F238E27FC236}">
                <a16:creationId xmlns:a16="http://schemas.microsoft.com/office/drawing/2014/main" id="{F1A4D80E-2651-1948-BA25-0FA8FB00BA8C}"/>
              </a:ext>
            </a:extLst>
          </p:cNvPr>
          <p:cNvSpPr>
            <a:spLocks noGrp="1"/>
          </p:cNvSpPr>
          <p:nvPr>
            <p:ph type="title"/>
          </p:nvPr>
        </p:nvSpPr>
        <p:spPr>
          <a:xfrm>
            <a:off x="2114757" y="285335"/>
            <a:ext cx="3390914" cy="3215148"/>
          </a:xfrm>
          <a:solidFill>
            <a:srgbClr val="0074FF"/>
          </a:solidFill>
        </p:spPr>
        <p:txBody>
          <a:bodyPr lIns="360000" tIns="46800" rIns="180000" bIns="216000" anchor="b" anchorCtr="0">
            <a:noAutofit/>
          </a:bodyPr>
          <a:lstStyle>
            <a:lvl1pPr>
              <a:defRPr sz="2600" b="1" i="0">
                <a:solidFill>
                  <a:schemeClr val="bg1"/>
                </a:solidFill>
                <a:latin typeface="Montserrat" pitchFamily="2" charset="77"/>
              </a:defRPr>
            </a:lvl1pPr>
          </a:lstStyle>
          <a:p>
            <a:r>
              <a:rPr lang="en-GB" dirty="0"/>
              <a:t>Click to edit Master title style</a:t>
            </a:r>
            <a:endParaRPr lang="en-US" dirty="0"/>
          </a:p>
        </p:txBody>
      </p:sp>
    </p:spTree>
    <p:extLst>
      <p:ext uri="{BB962C8B-B14F-4D97-AF65-F5344CB8AC3E}">
        <p14:creationId xmlns:p14="http://schemas.microsoft.com/office/powerpoint/2010/main" val="3358667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Pitcures">
    <p:spTree>
      <p:nvGrpSpPr>
        <p:cNvPr id="1" name=""/>
        <p:cNvGrpSpPr/>
        <p:nvPr/>
      </p:nvGrpSpPr>
      <p:grpSpPr>
        <a:xfrm>
          <a:off x="0" y="0"/>
          <a:ext cx="0" cy="0"/>
          <a:chOff x="0" y="0"/>
          <a:chExt cx="0" cy="0"/>
        </a:xfrm>
      </p:grpSpPr>
      <p:sp>
        <p:nvSpPr>
          <p:cNvPr id="6" name="Picture Placeholder 14">
            <a:extLst>
              <a:ext uri="{FF2B5EF4-FFF2-40B4-BE49-F238E27FC236}">
                <a16:creationId xmlns:a16="http://schemas.microsoft.com/office/drawing/2014/main" id="{237DC013-E19D-FA4B-A7EC-DF718F00DDA4}"/>
              </a:ext>
            </a:extLst>
          </p:cNvPr>
          <p:cNvSpPr>
            <a:spLocks noGrp="1"/>
          </p:cNvSpPr>
          <p:nvPr>
            <p:ph type="pic" sz="quarter" idx="16"/>
          </p:nvPr>
        </p:nvSpPr>
        <p:spPr>
          <a:xfrm>
            <a:off x="6096000" y="855407"/>
            <a:ext cx="5265175" cy="4918586"/>
          </a:xfrm>
          <a:solidFill>
            <a:srgbClr val="3CBE0E"/>
          </a:solidFill>
        </p:spPr>
        <p:txBody>
          <a:bodyPr/>
          <a:lstStyle/>
          <a:p>
            <a:endParaRPr lang="en-US" dirty="0"/>
          </a:p>
        </p:txBody>
      </p:sp>
      <p:sp>
        <p:nvSpPr>
          <p:cNvPr id="5" name="Slide Number Placeholder 4">
            <a:extLst>
              <a:ext uri="{FF2B5EF4-FFF2-40B4-BE49-F238E27FC236}">
                <a16:creationId xmlns:a16="http://schemas.microsoft.com/office/drawing/2014/main" id="{78EE49D4-BB8A-294F-8DC2-36ED7CB093C3}"/>
              </a:ext>
            </a:extLst>
          </p:cNvPr>
          <p:cNvSpPr>
            <a:spLocks noGrp="1"/>
          </p:cNvSpPr>
          <p:nvPr>
            <p:ph type="sldNum" sz="quarter" idx="12"/>
          </p:nvPr>
        </p:nvSpPr>
        <p:spPr/>
        <p:txBody>
          <a:bodyPr/>
          <a:lstStyle/>
          <a:p>
            <a:fld id="{0C6EBCBC-D97B-6849-904F-1AB44B51955C}" type="slidenum">
              <a:rPr lang="en-US" smtClean="0"/>
              <a:t>‹#›</a:t>
            </a:fld>
            <a:endParaRPr lang="en-US"/>
          </a:p>
        </p:txBody>
      </p:sp>
      <p:sp>
        <p:nvSpPr>
          <p:cNvPr id="15" name="Picture Placeholder 14">
            <a:extLst>
              <a:ext uri="{FF2B5EF4-FFF2-40B4-BE49-F238E27FC236}">
                <a16:creationId xmlns:a16="http://schemas.microsoft.com/office/drawing/2014/main" id="{32F49773-3519-3A4A-A8CB-23397925CD54}"/>
              </a:ext>
            </a:extLst>
          </p:cNvPr>
          <p:cNvSpPr>
            <a:spLocks noGrp="1"/>
          </p:cNvSpPr>
          <p:nvPr>
            <p:ph type="pic" sz="quarter" idx="15"/>
          </p:nvPr>
        </p:nvSpPr>
        <p:spPr>
          <a:xfrm>
            <a:off x="265470" y="1725562"/>
            <a:ext cx="5487629" cy="4918586"/>
          </a:xfrm>
          <a:solidFill>
            <a:srgbClr val="F69A25"/>
          </a:solidFill>
        </p:spPr>
        <p:txBody>
          <a:bodyPr/>
          <a:lstStyle/>
          <a:p>
            <a:endParaRPr lang="en-US" dirty="0"/>
          </a:p>
        </p:txBody>
      </p:sp>
      <p:sp>
        <p:nvSpPr>
          <p:cNvPr id="2" name="Title 1">
            <a:extLst>
              <a:ext uri="{FF2B5EF4-FFF2-40B4-BE49-F238E27FC236}">
                <a16:creationId xmlns:a16="http://schemas.microsoft.com/office/drawing/2014/main" id="{F1A4D80E-2651-1948-BA25-0FA8FB00BA8C}"/>
              </a:ext>
            </a:extLst>
          </p:cNvPr>
          <p:cNvSpPr>
            <a:spLocks noGrp="1"/>
          </p:cNvSpPr>
          <p:nvPr>
            <p:ph type="title"/>
          </p:nvPr>
        </p:nvSpPr>
        <p:spPr>
          <a:xfrm>
            <a:off x="3260432" y="331839"/>
            <a:ext cx="3390914" cy="3215148"/>
          </a:xfrm>
          <a:solidFill>
            <a:srgbClr val="0074FF"/>
          </a:solidFill>
        </p:spPr>
        <p:txBody>
          <a:bodyPr lIns="360000" tIns="46800" rIns="180000" bIns="216000" anchor="b" anchorCtr="0">
            <a:noAutofit/>
          </a:bodyPr>
          <a:lstStyle>
            <a:lvl1pPr>
              <a:defRPr sz="2600" b="1" i="0">
                <a:solidFill>
                  <a:schemeClr val="bg1"/>
                </a:solidFill>
                <a:latin typeface="Montserrat" pitchFamily="2" charset="77"/>
              </a:defRPr>
            </a:lvl1pPr>
          </a:lstStyle>
          <a:p>
            <a:r>
              <a:rPr lang="en-GB" dirty="0"/>
              <a:t>Click to edit Master title style</a:t>
            </a:r>
            <a:endParaRPr lang="en-US" dirty="0"/>
          </a:p>
        </p:txBody>
      </p:sp>
    </p:spTree>
    <p:extLst>
      <p:ext uri="{BB962C8B-B14F-4D97-AF65-F5344CB8AC3E}">
        <p14:creationId xmlns:p14="http://schemas.microsoft.com/office/powerpoint/2010/main" val="175177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F2A85-8C7B-744A-ADA8-2F6137D6A930}"/>
              </a:ext>
            </a:extLst>
          </p:cNvPr>
          <p:cNvSpPr>
            <a:spLocks noGrp="1"/>
          </p:cNvSpPr>
          <p:nvPr>
            <p:ph type="title"/>
          </p:nvPr>
        </p:nvSpPr>
        <p:spPr>
          <a:xfrm>
            <a:off x="839788" y="457200"/>
            <a:ext cx="3932237" cy="1600200"/>
          </a:xfrm>
        </p:spPr>
        <p:txBody>
          <a:bodyPr anchor="b"/>
          <a:lstStyle>
            <a:lvl1pPr>
              <a:defRPr sz="3200">
                <a:solidFill>
                  <a:srgbClr val="0074FF"/>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9D81630-F1BF-0D48-9D7F-CB784DDF9455}"/>
              </a:ext>
            </a:extLst>
          </p:cNvPr>
          <p:cNvSpPr>
            <a:spLocks noGrp="1"/>
          </p:cNvSpPr>
          <p:nvPr>
            <p:ph idx="1"/>
          </p:nvPr>
        </p:nvSpPr>
        <p:spPr>
          <a:xfrm>
            <a:off x="5183188" y="987425"/>
            <a:ext cx="6172200" cy="4873625"/>
          </a:xfrm>
        </p:spPr>
        <p:txBody>
          <a:bodyPr/>
          <a:lstStyle>
            <a:lvl1pPr>
              <a:defRPr sz="3200">
                <a:solidFill>
                  <a:schemeClr val="tx2">
                    <a:lumMod val="50000"/>
                  </a:schemeClr>
                </a:solidFill>
              </a:defRPr>
            </a:lvl1pPr>
            <a:lvl2pPr>
              <a:defRPr sz="2800">
                <a:solidFill>
                  <a:schemeClr val="tx2">
                    <a:lumMod val="50000"/>
                  </a:schemeClr>
                </a:solidFill>
              </a:defRPr>
            </a:lvl2pPr>
            <a:lvl3pPr>
              <a:defRPr sz="2400">
                <a:solidFill>
                  <a:schemeClr val="tx2">
                    <a:lumMod val="50000"/>
                  </a:schemeClr>
                </a:solidFill>
              </a:defRPr>
            </a:lvl3pPr>
            <a:lvl4pPr>
              <a:defRPr sz="2000">
                <a:solidFill>
                  <a:schemeClr val="tx2">
                    <a:lumMod val="50000"/>
                  </a:schemeClr>
                </a:solidFill>
              </a:defRPr>
            </a:lvl4pPr>
            <a:lvl5pPr>
              <a:defRPr sz="2000">
                <a:solidFill>
                  <a:schemeClr val="tx2">
                    <a:lumMod val="50000"/>
                  </a:schemeClr>
                </a:solidFill>
              </a:defRPr>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a:extLst>
              <a:ext uri="{FF2B5EF4-FFF2-40B4-BE49-F238E27FC236}">
                <a16:creationId xmlns:a16="http://schemas.microsoft.com/office/drawing/2014/main" id="{29CF6027-93E5-3F41-98CE-B7D162C79F6C}"/>
              </a:ext>
            </a:extLst>
          </p:cNvPr>
          <p:cNvSpPr>
            <a:spLocks noGrp="1"/>
          </p:cNvSpPr>
          <p:nvPr>
            <p:ph type="body" sz="half" idx="2"/>
          </p:nvPr>
        </p:nvSpPr>
        <p:spPr>
          <a:xfrm>
            <a:off x="839788" y="2057400"/>
            <a:ext cx="3932237" cy="3811588"/>
          </a:xfrm>
        </p:spPr>
        <p:txBody>
          <a:bodyPr/>
          <a:lstStyle>
            <a:lvl1pPr marL="0" indent="0">
              <a:buNone/>
              <a:defRPr sz="1600">
                <a:solidFill>
                  <a:schemeClr val="tx2">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7" name="Slide Number Placeholder 6">
            <a:extLst>
              <a:ext uri="{FF2B5EF4-FFF2-40B4-BE49-F238E27FC236}">
                <a16:creationId xmlns:a16="http://schemas.microsoft.com/office/drawing/2014/main" id="{804A125C-9731-F943-8B1E-104490970FC1}"/>
              </a:ext>
            </a:extLst>
          </p:cNvPr>
          <p:cNvSpPr>
            <a:spLocks noGrp="1"/>
          </p:cNvSpPr>
          <p:nvPr>
            <p:ph type="sldNum" sz="quarter" idx="12"/>
          </p:nvPr>
        </p:nvSpPr>
        <p:spPr/>
        <p:txBody>
          <a:bodyPr/>
          <a:lstStyle/>
          <a:p>
            <a:fld id="{0C6EBCBC-D97B-6849-904F-1AB44B51955C}" type="slidenum">
              <a:rPr lang="en-US" smtClean="0"/>
              <a:t>‹#›</a:t>
            </a:fld>
            <a:endParaRPr lang="en-US"/>
          </a:p>
        </p:txBody>
      </p:sp>
    </p:spTree>
    <p:extLst>
      <p:ext uri="{BB962C8B-B14F-4D97-AF65-F5344CB8AC3E}">
        <p14:creationId xmlns:p14="http://schemas.microsoft.com/office/powerpoint/2010/main" val="3282304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E57F0A-0245-DE43-BC1F-377F9C95E3A9}"/>
              </a:ext>
            </a:extLst>
          </p:cNvPr>
          <p:cNvSpPr>
            <a:spLocks noGrp="1"/>
          </p:cNvSpPr>
          <p:nvPr>
            <p:ph type="title"/>
          </p:nvPr>
        </p:nvSpPr>
        <p:spPr>
          <a:xfrm>
            <a:off x="751114" y="365125"/>
            <a:ext cx="10103699"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C5CFBFAF-F9F0-C142-92D4-B6C4F4286273}"/>
              </a:ext>
            </a:extLst>
          </p:cNvPr>
          <p:cNvSpPr>
            <a:spLocks noGrp="1"/>
          </p:cNvSpPr>
          <p:nvPr>
            <p:ph type="body" idx="1"/>
          </p:nvPr>
        </p:nvSpPr>
        <p:spPr>
          <a:xfrm>
            <a:off x="751114" y="1836511"/>
            <a:ext cx="10103699" cy="4351338"/>
          </a:xfrm>
          <a:prstGeom prst="rect">
            <a:avLst/>
          </a:prstGeom>
        </p:spPr>
        <p:txBody>
          <a:bodyPr vert="horz" lIns="91440" tIns="45720" rIns="91440" bIns="45720" rtlCol="0">
            <a:normAutofit/>
          </a:bodyPr>
          <a:lstStyle/>
          <a:p>
            <a:pPr lvl="0"/>
            <a:r>
              <a:rPr lang="en-GB"/>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Rectangle 6">
            <a:extLst>
              <a:ext uri="{FF2B5EF4-FFF2-40B4-BE49-F238E27FC236}">
                <a16:creationId xmlns:a16="http://schemas.microsoft.com/office/drawing/2014/main" id="{BBC69667-2DED-C246-9563-13BC6B4D8E0D}"/>
              </a:ext>
            </a:extLst>
          </p:cNvPr>
          <p:cNvSpPr/>
          <p:nvPr userDrawn="1"/>
        </p:nvSpPr>
        <p:spPr>
          <a:xfrm>
            <a:off x="11549448" y="0"/>
            <a:ext cx="642552" cy="6858000"/>
          </a:xfrm>
          <a:prstGeom prst="rect">
            <a:avLst/>
          </a:prstGeom>
          <a:gradFill>
            <a:gsLst>
              <a:gs pos="0">
                <a:srgbClr val="006AF1"/>
              </a:gs>
              <a:gs pos="100000">
                <a:srgbClr val="3CBE0E"/>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07E4ECD9-E7A6-3448-9973-EEB8921A971E}"/>
              </a:ext>
            </a:extLst>
          </p:cNvPr>
          <p:cNvPicPr>
            <a:picLocks noChangeAspect="1"/>
          </p:cNvPicPr>
          <p:nvPr userDrawn="1"/>
        </p:nvPicPr>
        <p:blipFill>
          <a:blip r:embed="rId13"/>
          <a:stretch>
            <a:fillRect/>
          </a:stretch>
        </p:blipFill>
        <p:spPr>
          <a:xfrm>
            <a:off x="11585324" y="-12357"/>
            <a:ext cx="584218" cy="906357"/>
          </a:xfrm>
          <a:prstGeom prst="rect">
            <a:avLst/>
          </a:prstGeom>
        </p:spPr>
      </p:pic>
      <p:sp>
        <p:nvSpPr>
          <p:cNvPr id="6" name="Slide Number Placeholder 5">
            <a:extLst>
              <a:ext uri="{FF2B5EF4-FFF2-40B4-BE49-F238E27FC236}">
                <a16:creationId xmlns:a16="http://schemas.microsoft.com/office/drawing/2014/main" id="{BA5E95F5-CE93-4543-AACD-FC9074BAA6EC}"/>
              </a:ext>
            </a:extLst>
          </p:cNvPr>
          <p:cNvSpPr>
            <a:spLocks noGrp="1"/>
          </p:cNvSpPr>
          <p:nvPr>
            <p:ph type="sldNum" sz="quarter" idx="4"/>
          </p:nvPr>
        </p:nvSpPr>
        <p:spPr>
          <a:xfrm>
            <a:off x="11607779" y="6338779"/>
            <a:ext cx="561763" cy="365125"/>
          </a:xfrm>
          <a:prstGeom prst="rect">
            <a:avLst/>
          </a:prstGeom>
        </p:spPr>
        <p:txBody>
          <a:bodyPr vert="horz" wrap="square" lIns="90000" tIns="45720" rIns="91440" bIns="45720" rtlCol="0" anchor="ctr"/>
          <a:lstStyle>
            <a:lvl1pPr algn="ctr">
              <a:defRPr sz="1200">
                <a:solidFill>
                  <a:schemeClr val="bg1"/>
                </a:solidFill>
                <a:latin typeface="Montserrat" pitchFamily="2" charset="77"/>
              </a:defRPr>
            </a:lvl1pPr>
          </a:lstStyle>
          <a:p>
            <a:fld id="{0C6EBCBC-D97B-6849-904F-1AB44B51955C}" type="slidenum">
              <a:rPr lang="en-US" smtClean="0"/>
              <a:pPr/>
              <a:t>‹#›</a:t>
            </a:fld>
            <a:endParaRPr lang="en-US" dirty="0"/>
          </a:p>
        </p:txBody>
      </p:sp>
    </p:spTree>
    <p:extLst>
      <p:ext uri="{BB962C8B-B14F-4D97-AF65-F5344CB8AC3E}">
        <p14:creationId xmlns:p14="http://schemas.microsoft.com/office/powerpoint/2010/main" val="223243975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4" r:id="rId6"/>
    <p:sldLayoutId id="2147483658" r:id="rId7"/>
    <p:sldLayoutId id="2147483659" r:id="rId8"/>
    <p:sldLayoutId id="2147483656" r:id="rId9"/>
    <p:sldLayoutId id="2147483660" r:id="rId10"/>
    <p:sldLayoutId id="2147483655" r:id="rId11"/>
  </p:sldLayoutIdLst>
  <p:hf hdr="0" ftr="0" dt="0"/>
  <p:txStyles>
    <p:titleStyle>
      <a:lvl1pPr algn="l" defTabSz="914400" rtl="0" eaLnBrk="1" latinLnBrk="0" hangingPunct="1">
        <a:lnSpc>
          <a:spcPct val="90000"/>
        </a:lnSpc>
        <a:spcBef>
          <a:spcPct val="0"/>
        </a:spcBef>
        <a:buNone/>
        <a:defRPr sz="4400" b="1" kern="1200">
          <a:solidFill>
            <a:schemeClr val="tx1"/>
          </a:solidFill>
          <a:latin typeface="Montserrat"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lumMod val="50000"/>
            </a:schemeClr>
          </a:solidFill>
          <a:latin typeface="Montserrat"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lumMod val="50000"/>
            </a:schemeClr>
          </a:solidFill>
          <a:latin typeface="Montserrat"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lumMod val="50000"/>
            </a:schemeClr>
          </a:solidFill>
          <a:latin typeface="Montserrat"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lumMod val="50000"/>
            </a:schemeClr>
          </a:solidFill>
          <a:latin typeface="Montserrat"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lumMod val="50000"/>
            </a:schemeClr>
          </a:solidFill>
          <a:latin typeface="Montserrat"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s://www.odsgroup.co.uk/" TargetMode="Externa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s://www.gov.uk/government/news/uk-gender-pay-gap"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5512" y="816947"/>
            <a:ext cx="8154553" cy="4865396"/>
          </a:xfrm>
        </p:spPr>
        <p:txBody>
          <a:bodyPr/>
          <a:lstStyle/>
          <a:p>
            <a:pPr algn="ctr"/>
            <a:r>
              <a:rPr lang="en-GB" dirty="0"/>
              <a:t>Gender Pay Gap Report 2023</a:t>
            </a:r>
            <a:br>
              <a:rPr lang="en-GB" dirty="0"/>
            </a:br>
            <a:br>
              <a:rPr lang="en-GB" dirty="0"/>
            </a:br>
            <a:br>
              <a:rPr lang="en-GB" dirty="0"/>
            </a:br>
            <a:r>
              <a:rPr lang="en-GB" sz="2800" dirty="0"/>
              <a:t>doing good</a:t>
            </a:r>
            <a:br>
              <a:rPr lang="en-GB" dirty="0"/>
            </a:br>
            <a:endParaRPr lang="en-GB" dirty="0"/>
          </a:p>
        </p:txBody>
      </p:sp>
      <p:sp>
        <p:nvSpPr>
          <p:cNvPr id="4" name="Slide Number Placeholder 3"/>
          <p:cNvSpPr>
            <a:spLocks noGrp="1"/>
          </p:cNvSpPr>
          <p:nvPr>
            <p:ph type="sldNum" sz="quarter" idx="12"/>
          </p:nvPr>
        </p:nvSpPr>
        <p:spPr/>
        <p:txBody>
          <a:bodyPr/>
          <a:lstStyle/>
          <a:p>
            <a:fld id="{0C6EBCBC-D97B-6849-904F-1AB44B51955C}" type="slidenum">
              <a:rPr lang="en-US" smtClean="0"/>
              <a:t>1</a:t>
            </a:fld>
            <a:endParaRPr lang="en-US" dirty="0"/>
          </a:p>
        </p:txBody>
      </p:sp>
    </p:spTree>
    <p:extLst>
      <p:ext uri="{BB962C8B-B14F-4D97-AF65-F5344CB8AC3E}">
        <p14:creationId xmlns:p14="http://schemas.microsoft.com/office/powerpoint/2010/main" val="864013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55845" y="767008"/>
            <a:ext cx="4869426" cy="4351338"/>
          </a:xfrm>
        </p:spPr>
        <p:txBody>
          <a:bodyPr/>
          <a:lstStyle/>
          <a:p>
            <a:pPr marL="0" indent="0">
              <a:buNone/>
            </a:pPr>
            <a:r>
              <a:rPr lang="en-GB" dirty="0">
                <a:solidFill>
                  <a:srgbClr val="003BAC"/>
                </a:solidFill>
              </a:rPr>
              <a:t>We will continue to monitor our gender pay gap in line with government legislation, and review it on an annual basis to ensure that progress is maintained.</a:t>
            </a:r>
          </a:p>
          <a:p>
            <a:pPr marL="0" indent="0">
              <a:buNone/>
            </a:pPr>
            <a:endParaRPr lang="en-GB" dirty="0">
              <a:solidFill>
                <a:schemeClr val="tx1"/>
              </a:solidFill>
            </a:endParaRPr>
          </a:p>
          <a:p>
            <a:pPr marL="0" indent="0">
              <a:buNone/>
            </a:pPr>
            <a:endParaRPr lang="en-GB" dirty="0">
              <a:solidFill>
                <a:schemeClr val="tx1"/>
              </a:solidFill>
            </a:endParaRPr>
          </a:p>
          <a:p>
            <a:endParaRPr lang="en-GB" dirty="0"/>
          </a:p>
        </p:txBody>
      </p:sp>
      <p:sp>
        <p:nvSpPr>
          <p:cNvPr id="4" name="Content Placeholder 3"/>
          <p:cNvSpPr>
            <a:spLocks noGrp="1"/>
          </p:cNvSpPr>
          <p:nvPr>
            <p:ph sz="half" idx="2"/>
          </p:nvPr>
        </p:nvSpPr>
        <p:spPr>
          <a:xfrm>
            <a:off x="525218" y="4093746"/>
            <a:ext cx="10149002" cy="2111111"/>
          </a:xfrm>
        </p:spPr>
        <p:txBody>
          <a:bodyPr>
            <a:normAutofit/>
          </a:bodyPr>
          <a:lstStyle/>
          <a:p>
            <a:pPr marL="0" indent="0">
              <a:buNone/>
            </a:pPr>
            <a:r>
              <a:rPr lang="en-GB" dirty="0">
                <a:solidFill>
                  <a:srgbClr val="003BAC"/>
                </a:solidFill>
              </a:rPr>
              <a:t>We believe our long-term strategy to inspire, attract and nurture a balanced and diverse workforce will help ensure we continue to achieve balance in our pay arrangements.</a:t>
            </a:r>
          </a:p>
        </p:txBody>
      </p:sp>
      <p:sp>
        <p:nvSpPr>
          <p:cNvPr id="5" name="object 23"/>
          <p:cNvSpPr/>
          <p:nvPr/>
        </p:nvSpPr>
        <p:spPr>
          <a:xfrm>
            <a:off x="6353927" y="516188"/>
            <a:ext cx="3201924" cy="3201924"/>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593234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4211" y="685800"/>
            <a:ext cx="10036661" cy="5308600"/>
          </a:xfrm>
        </p:spPr>
        <p:txBody>
          <a:bodyPr>
            <a:normAutofit fontScale="47500" lnSpcReduction="20000"/>
          </a:bodyPr>
          <a:lstStyle/>
          <a:p>
            <a:pPr marL="0" indent="0" algn="just">
              <a:lnSpc>
                <a:spcPct val="120000"/>
              </a:lnSpc>
              <a:buNone/>
            </a:pPr>
            <a:endParaRPr lang="en-GB" sz="4000" dirty="0">
              <a:solidFill>
                <a:srgbClr val="003BAC"/>
              </a:solidFill>
            </a:endParaRPr>
          </a:p>
          <a:p>
            <a:pPr marL="0" indent="0" algn="just">
              <a:lnSpc>
                <a:spcPct val="120000"/>
              </a:lnSpc>
              <a:buNone/>
            </a:pPr>
            <a:r>
              <a:rPr lang="en-GB" sz="4000" dirty="0">
                <a:solidFill>
                  <a:srgbClr val="003BAC"/>
                </a:solidFill>
              </a:rPr>
              <a:t>Our vision is to make your world a better place to live, work and visit. This means that in whatever we do, we want to bring out the best results, we want to be doing good. And what you invest in us gets reinvested in our people and our communities. That's because our profits go back to our sole owner, Oxford City Council, who will reinvest it in services for the community.</a:t>
            </a:r>
          </a:p>
          <a:p>
            <a:pPr marL="0" indent="0">
              <a:lnSpc>
                <a:spcPct val="120000"/>
              </a:lnSpc>
              <a:buNone/>
            </a:pPr>
            <a:r>
              <a:rPr lang="en-GB" sz="4000" dirty="0">
                <a:solidFill>
                  <a:srgbClr val="003BAC"/>
                </a:solidFill>
              </a:rPr>
              <a:t>For more information on our service please visit our website: </a:t>
            </a:r>
            <a:r>
              <a:rPr lang="en-GB" sz="4000" dirty="0">
                <a:solidFill>
                  <a:srgbClr val="003BAC"/>
                </a:solidFill>
                <a:hlinkClick r:id="rId2"/>
              </a:rPr>
              <a:t>https://www.odsgroup.co.uk/</a:t>
            </a:r>
            <a:r>
              <a:rPr lang="en-GB" sz="4000" dirty="0">
                <a:solidFill>
                  <a:srgbClr val="003BAC"/>
                </a:solidFill>
              </a:rPr>
              <a:t>  where you can also find a copy of our Annual Report. </a:t>
            </a:r>
          </a:p>
          <a:p>
            <a:pPr marL="0" indent="0" algn="just">
              <a:lnSpc>
                <a:spcPct val="120000"/>
              </a:lnSpc>
              <a:buNone/>
            </a:pPr>
            <a:r>
              <a:rPr lang="en-GB" sz="4000" dirty="0">
                <a:solidFill>
                  <a:srgbClr val="003BAC"/>
                </a:solidFill>
              </a:rPr>
              <a:t>I confirm that Oxford Direct Services' gender pay gap calculations are accurate and meet the requirements of the Equality Act 2010 (Gender Pay Gap Information) Regulations 2017. </a:t>
            </a:r>
          </a:p>
          <a:p>
            <a:pPr marL="0" indent="0">
              <a:lnSpc>
                <a:spcPct val="120000"/>
              </a:lnSpc>
              <a:buNone/>
            </a:pPr>
            <a:r>
              <a:rPr lang="en-GB" sz="4000" dirty="0">
                <a:solidFill>
                  <a:srgbClr val="003BAC"/>
                </a:solidFill>
              </a:rPr>
              <a:t>For and on behalf of the Board of Oxford Direct Services LTD</a:t>
            </a:r>
          </a:p>
          <a:p>
            <a:pPr marL="0" indent="0">
              <a:lnSpc>
                <a:spcPct val="120000"/>
              </a:lnSpc>
              <a:buNone/>
            </a:pPr>
            <a:r>
              <a:rPr lang="en-GB" sz="4000" dirty="0">
                <a:solidFill>
                  <a:srgbClr val="003BAC"/>
                </a:solidFill>
              </a:rPr>
              <a:t>Simon Howick </a:t>
            </a:r>
          </a:p>
          <a:p>
            <a:pPr marL="0" indent="0">
              <a:lnSpc>
                <a:spcPct val="120000"/>
              </a:lnSpc>
              <a:buNone/>
            </a:pPr>
            <a:r>
              <a:rPr lang="en-GB" sz="4000" dirty="0">
                <a:solidFill>
                  <a:srgbClr val="003BAC"/>
                </a:solidFill>
              </a:rPr>
              <a:t>Managing Director</a:t>
            </a:r>
          </a:p>
          <a:p>
            <a:pPr marL="0" indent="0">
              <a:buNone/>
            </a:pPr>
            <a:endParaRPr lang="en-GB" dirty="0"/>
          </a:p>
        </p:txBody>
      </p:sp>
    </p:spTree>
    <p:extLst>
      <p:ext uri="{BB962C8B-B14F-4D97-AF65-F5344CB8AC3E}">
        <p14:creationId xmlns:p14="http://schemas.microsoft.com/office/powerpoint/2010/main" val="3290918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3948" y="7620"/>
            <a:ext cx="5404104" cy="6842760"/>
          </a:xfrm>
          <a:prstGeom prst="rect">
            <a:avLst/>
          </a:prstGeom>
        </p:spPr>
      </p:pic>
    </p:spTree>
    <p:extLst>
      <p:ext uri="{BB962C8B-B14F-4D97-AF65-F5344CB8AC3E}">
        <p14:creationId xmlns:p14="http://schemas.microsoft.com/office/powerpoint/2010/main" val="3158235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684210" y="475861"/>
            <a:ext cx="6453708" cy="5952931"/>
          </a:xfrm>
          <a:solidFill>
            <a:schemeClr val="tx1"/>
          </a:solidFill>
        </p:spPr>
        <p:txBody>
          <a:bodyPr anchor="t">
            <a:normAutofit fontScale="85000" lnSpcReduction="20000"/>
          </a:bodyPr>
          <a:lstStyle/>
          <a:p>
            <a:endParaRPr lang="en-GB" b="1" dirty="0">
              <a:solidFill>
                <a:schemeClr val="accent1">
                  <a:lumMod val="60000"/>
                  <a:lumOff val="40000"/>
                </a:schemeClr>
              </a:solidFill>
            </a:endParaRPr>
          </a:p>
          <a:p>
            <a:pPr marL="0" indent="0">
              <a:buNone/>
            </a:pPr>
            <a:r>
              <a:rPr lang="en-GB" sz="3300" b="1" dirty="0">
                <a:solidFill>
                  <a:schemeClr val="accent1">
                    <a:lumMod val="20000"/>
                    <a:lumOff val="80000"/>
                  </a:schemeClr>
                </a:solidFill>
              </a:rPr>
              <a:t>Introduction</a:t>
            </a:r>
          </a:p>
          <a:p>
            <a:pPr marL="0" indent="0">
              <a:lnSpc>
                <a:spcPct val="110000"/>
              </a:lnSpc>
              <a:buNone/>
            </a:pPr>
            <a:r>
              <a:rPr lang="en-GB" sz="2300" dirty="0">
                <a:solidFill>
                  <a:schemeClr val="bg1"/>
                </a:solidFill>
                <a:latin typeface="Montserrat" pitchFamily="2" charset="0"/>
                <a:cs typeface="Arial" panose="020B0604020202020204" pitchFamily="34" charset="0"/>
              </a:rPr>
              <a:t>Since legislation was introduced in April 2017 employers with 250 or more employees have been required to publish information each year to show the difference in average hourly pay between their male and female employees. All of the information in this report is based on data from the required “snapshot” date of 5 April 2020.</a:t>
            </a:r>
          </a:p>
          <a:p>
            <a:pPr>
              <a:lnSpc>
                <a:spcPct val="110000"/>
              </a:lnSpc>
            </a:pPr>
            <a:endParaRPr lang="en-GB" sz="1800" dirty="0">
              <a:latin typeface="Arial" panose="020B0604020202020204" pitchFamily="34" charset="0"/>
              <a:cs typeface="Arial" panose="020B0604020202020204" pitchFamily="34" charset="0"/>
            </a:endParaRPr>
          </a:p>
          <a:p>
            <a:endParaRPr lang="en-GB" sz="1800" dirty="0">
              <a:latin typeface="Arial" panose="020B0604020202020204" pitchFamily="34" charset="0"/>
              <a:cs typeface="Arial" panose="020B0604020202020204" pitchFamily="34" charset="0"/>
            </a:endParaRPr>
          </a:p>
          <a:p>
            <a:endParaRPr lang="en-GB" sz="1800" dirty="0">
              <a:latin typeface="Arial" panose="020B0604020202020204" pitchFamily="34" charset="0"/>
              <a:cs typeface="Arial" panose="020B0604020202020204" pitchFamily="34" charset="0"/>
            </a:endParaRPr>
          </a:p>
          <a:p>
            <a:pPr marL="0" indent="0">
              <a:buNone/>
            </a:pPr>
            <a:endParaRPr lang="en-GB" sz="1800" dirty="0">
              <a:latin typeface="Arial" panose="020B0604020202020204" pitchFamily="34" charset="0"/>
              <a:cs typeface="Arial" panose="020B0604020202020204" pitchFamily="34" charset="0"/>
            </a:endParaRPr>
          </a:p>
          <a:p>
            <a:pPr marL="0" indent="0">
              <a:buNone/>
            </a:pPr>
            <a:endParaRPr lang="en-GB" sz="1800" dirty="0">
              <a:latin typeface="Arial" panose="020B0604020202020204" pitchFamily="34" charset="0"/>
              <a:cs typeface="Arial" panose="020B0604020202020204" pitchFamily="34" charset="0"/>
            </a:endParaRPr>
          </a:p>
          <a:p>
            <a:endParaRPr lang="en-GB" sz="1800" dirty="0">
              <a:latin typeface="Arial" panose="020B0604020202020204" pitchFamily="34" charset="0"/>
              <a:cs typeface="Arial" panose="020B0604020202020204" pitchFamily="34" charset="0"/>
            </a:endParaRPr>
          </a:p>
          <a:p>
            <a:pPr marL="0" indent="0">
              <a:buNone/>
            </a:pPr>
            <a:r>
              <a:rPr lang="en-GB" sz="1800" dirty="0">
                <a:solidFill>
                  <a:schemeClr val="bg1"/>
                </a:solidFill>
                <a:latin typeface="Montserrat" pitchFamily="2" charset="0"/>
                <a:cs typeface="Arial" panose="020B0604020202020204" pitchFamily="34" charset="0"/>
              </a:rPr>
              <a:t>For more information please see:</a:t>
            </a:r>
          </a:p>
          <a:p>
            <a:pPr marL="0" indent="0">
              <a:buNone/>
            </a:pPr>
            <a:r>
              <a:rPr lang="en-GB" sz="1600" dirty="0">
                <a:solidFill>
                  <a:schemeClr val="bg1"/>
                </a:solidFill>
                <a:latin typeface="Montserrat" pitchFamily="2" charset="0"/>
                <a:cs typeface="Arial" panose="020B0604020202020204" pitchFamily="34" charset="0"/>
                <a:hlinkClick r:id="rId2"/>
              </a:rPr>
              <a:t>https://www.gov.uk/government/news/uk-gender-pay-gap</a:t>
            </a:r>
            <a:r>
              <a:rPr lang="en-GB" sz="1600" dirty="0">
                <a:solidFill>
                  <a:schemeClr val="bg1"/>
                </a:solidFill>
                <a:latin typeface="Montserrat" pitchFamily="2" charset="0"/>
                <a:cs typeface="Arial" panose="020B0604020202020204" pitchFamily="34" charset="0"/>
              </a:rPr>
              <a:t> </a:t>
            </a:r>
          </a:p>
          <a:p>
            <a:endParaRPr lang="en-GB" sz="1800" dirty="0">
              <a:solidFill>
                <a:schemeClr val="bg1"/>
              </a:solidFill>
              <a:latin typeface="Montserrat" pitchFamily="2" charset="0"/>
              <a:cs typeface="Arial" panose="020B0604020202020204" pitchFamily="34" charset="0"/>
            </a:endParaRPr>
          </a:p>
        </p:txBody>
      </p:sp>
      <p:sp>
        <p:nvSpPr>
          <p:cNvPr id="3" name="Content Placeholder 2"/>
          <p:cNvSpPr>
            <a:spLocks noGrp="1"/>
          </p:cNvSpPr>
          <p:nvPr>
            <p:ph sz="half" idx="2"/>
          </p:nvPr>
        </p:nvSpPr>
        <p:spPr>
          <a:xfrm>
            <a:off x="7343192" y="746449"/>
            <a:ext cx="4105469" cy="5502563"/>
          </a:xfrm>
        </p:spPr>
        <p:txBody>
          <a:bodyPr anchor="t">
            <a:normAutofit fontScale="85000" lnSpcReduction="20000"/>
          </a:bodyPr>
          <a:lstStyle/>
          <a:p>
            <a:pPr marL="0" indent="0">
              <a:lnSpc>
                <a:spcPct val="110000"/>
              </a:lnSpc>
              <a:buNone/>
            </a:pPr>
            <a:r>
              <a:rPr lang="en-GB" sz="2500" dirty="0">
                <a:solidFill>
                  <a:schemeClr val="accent4"/>
                </a:solidFill>
                <a:latin typeface="Montserrat" pitchFamily="2" charset="0"/>
                <a:cs typeface="Arial" panose="020B0604020202020204" pitchFamily="34" charset="0"/>
              </a:rPr>
              <a:t>Whilst both gender pay and equal pay look at the pay received by men and women they focus on two different issues:</a:t>
            </a:r>
          </a:p>
          <a:p>
            <a:pPr marL="0" indent="0" algn="ctr">
              <a:buNone/>
            </a:pPr>
            <a:endParaRPr lang="en-GB" sz="2500" dirty="0">
              <a:solidFill>
                <a:schemeClr val="tx1"/>
              </a:solidFill>
              <a:latin typeface="Montserrat" pitchFamily="2" charset="0"/>
              <a:cs typeface="Arial" panose="020B0604020202020204" pitchFamily="34" charset="0"/>
            </a:endParaRPr>
          </a:p>
          <a:p>
            <a:pPr marL="0" indent="0">
              <a:buNone/>
            </a:pPr>
            <a:r>
              <a:rPr lang="en-GB" sz="2500" b="1" dirty="0">
                <a:solidFill>
                  <a:srgbClr val="003BAC"/>
                </a:solidFill>
                <a:latin typeface="Montserrat" pitchFamily="2" charset="0"/>
                <a:cs typeface="Arial" panose="020B0604020202020204" pitchFamily="34" charset="0"/>
              </a:rPr>
              <a:t>Gender pay </a:t>
            </a:r>
          </a:p>
          <a:p>
            <a:pPr marL="0" indent="0">
              <a:lnSpc>
                <a:spcPct val="110000"/>
              </a:lnSpc>
              <a:buNone/>
            </a:pPr>
            <a:r>
              <a:rPr lang="en-GB" sz="2500" dirty="0">
                <a:solidFill>
                  <a:schemeClr val="accent4"/>
                </a:solidFill>
                <a:latin typeface="Montserrat" pitchFamily="2" charset="0"/>
                <a:cs typeface="Arial" panose="020B0604020202020204" pitchFamily="34" charset="0"/>
              </a:rPr>
              <a:t>Looks at the difference between women’s and men’s average pay across the organisation</a:t>
            </a:r>
          </a:p>
          <a:p>
            <a:pPr algn="ctr">
              <a:buFont typeface="Wingdings" panose="05000000000000000000" pitchFamily="2" charset="2"/>
              <a:buChar char="v"/>
            </a:pPr>
            <a:endParaRPr lang="en-GB" sz="2500" dirty="0">
              <a:solidFill>
                <a:schemeClr val="tx1"/>
              </a:solidFill>
              <a:latin typeface="Montserrat" pitchFamily="2" charset="0"/>
              <a:cs typeface="Arial" panose="020B0604020202020204" pitchFamily="34" charset="0"/>
            </a:endParaRPr>
          </a:p>
          <a:p>
            <a:pPr marL="0" indent="0">
              <a:buNone/>
            </a:pPr>
            <a:r>
              <a:rPr lang="en-GB" sz="2500" b="1" dirty="0">
                <a:solidFill>
                  <a:srgbClr val="003BAC"/>
                </a:solidFill>
                <a:latin typeface="Montserrat" pitchFamily="2" charset="0"/>
                <a:cs typeface="Arial" panose="020B0604020202020204" pitchFamily="34" charset="0"/>
              </a:rPr>
              <a:t>Equal Pay</a:t>
            </a:r>
          </a:p>
          <a:p>
            <a:pPr marL="0" indent="0">
              <a:lnSpc>
                <a:spcPct val="110000"/>
              </a:lnSpc>
              <a:buNone/>
            </a:pPr>
            <a:r>
              <a:rPr lang="en-GB" sz="2500" dirty="0">
                <a:solidFill>
                  <a:schemeClr val="accent4"/>
                </a:solidFill>
                <a:latin typeface="Montserrat" pitchFamily="2" charset="0"/>
                <a:cs typeface="Arial" panose="020B0604020202020204" pitchFamily="34" charset="0"/>
              </a:rPr>
              <a:t>Looks at the pay that men and women receive whilst performing the same role</a:t>
            </a:r>
          </a:p>
          <a:p>
            <a:pPr marL="0" indent="0">
              <a:buNone/>
            </a:pPr>
            <a:endParaRPr lang="en-GB" sz="1800" b="1" i="1" dirty="0">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v"/>
            </a:pPr>
            <a:endParaRPr lang="en-GB" sz="1800" b="1" i="1" dirty="0">
              <a:solidFill>
                <a:schemeClr val="accent1">
                  <a:lumMod val="50000"/>
                </a:schemeClr>
              </a:solidFill>
              <a:latin typeface="Arial" panose="020B0604020202020204" pitchFamily="34" charset="0"/>
              <a:cs typeface="Arial" panose="020B0604020202020204" pitchFamily="34" charset="0"/>
            </a:endParaRPr>
          </a:p>
        </p:txBody>
      </p:sp>
      <p:pic>
        <p:nvPicPr>
          <p:cNvPr id="8" name="Picture 7"/>
          <p:cNvPicPr>
            <a:picLocks noChangeAspect="1"/>
          </p:cNvPicPr>
          <p:nvPr/>
        </p:nvPicPr>
        <p:blipFill>
          <a:blip r:embed="rId3"/>
          <a:stretch>
            <a:fillRect/>
          </a:stretch>
        </p:blipFill>
        <p:spPr>
          <a:xfrm>
            <a:off x="2808514" y="3438822"/>
            <a:ext cx="1722749" cy="1723597"/>
          </a:xfrm>
          <a:prstGeom prst="rect">
            <a:avLst/>
          </a:prstGeom>
        </p:spPr>
      </p:pic>
    </p:spTree>
    <p:extLst>
      <p:ext uri="{BB962C8B-B14F-4D97-AF65-F5344CB8AC3E}">
        <p14:creationId xmlns:p14="http://schemas.microsoft.com/office/powerpoint/2010/main" val="3666862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18145" y="685800"/>
            <a:ext cx="5156750" cy="5502564"/>
          </a:xfrm>
          <a:solidFill>
            <a:schemeClr val="tx1"/>
          </a:solidFill>
        </p:spPr>
        <p:txBody>
          <a:bodyPr anchor="t">
            <a:normAutofit/>
          </a:bodyPr>
          <a:lstStyle/>
          <a:p>
            <a:endParaRPr lang="en-GB" b="1" dirty="0">
              <a:solidFill>
                <a:schemeClr val="accent1">
                  <a:lumMod val="60000"/>
                  <a:lumOff val="40000"/>
                </a:schemeClr>
              </a:solidFill>
            </a:endParaRPr>
          </a:p>
          <a:p>
            <a:pPr marL="0" indent="0">
              <a:buNone/>
            </a:pPr>
            <a:r>
              <a:rPr lang="en-GB" b="1" dirty="0">
                <a:solidFill>
                  <a:schemeClr val="accent1">
                    <a:lumMod val="20000"/>
                    <a:lumOff val="80000"/>
                  </a:schemeClr>
                </a:solidFill>
              </a:rPr>
              <a:t>Gender pay gap</a:t>
            </a:r>
          </a:p>
          <a:p>
            <a:endParaRPr lang="en-GB" sz="1800" dirty="0">
              <a:solidFill>
                <a:schemeClr val="bg1"/>
              </a:solidFill>
              <a:latin typeface="Arial" panose="020B0604020202020204" pitchFamily="34" charset="0"/>
              <a:cs typeface="Arial" panose="020B0604020202020204" pitchFamily="34" charset="0"/>
            </a:endParaRPr>
          </a:p>
          <a:p>
            <a:pPr marL="0" indent="0">
              <a:buNone/>
            </a:pPr>
            <a:r>
              <a:rPr lang="en-GB" sz="2400" dirty="0">
                <a:solidFill>
                  <a:schemeClr val="bg1"/>
                </a:solidFill>
                <a:latin typeface="Montserrat" pitchFamily="2" charset="0"/>
                <a:cs typeface="Arial" panose="020B0604020202020204" pitchFamily="34" charset="0"/>
              </a:rPr>
              <a:t>A positive percentage pay gap indicates that men are paid more, whilst a negative percentage pay gap indicates that women are paid more</a:t>
            </a:r>
          </a:p>
          <a:p>
            <a:endParaRPr lang="en-GB" sz="1800" dirty="0">
              <a:solidFill>
                <a:schemeClr val="bg1"/>
              </a:solidFill>
              <a:latin typeface="Arial" panose="020B0604020202020204" pitchFamily="34" charset="0"/>
              <a:cs typeface="Arial" panose="020B0604020202020204" pitchFamily="34" charset="0"/>
            </a:endParaRPr>
          </a:p>
          <a:p>
            <a:endParaRPr lang="en-GB" sz="1800" dirty="0">
              <a:latin typeface="Arial" panose="020B0604020202020204" pitchFamily="34" charset="0"/>
              <a:cs typeface="Arial" panose="020B0604020202020204" pitchFamily="34" charset="0"/>
            </a:endParaRPr>
          </a:p>
        </p:txBody>
      </p:sp>
      <p:sp>
        <p:nvSpPr>
          <p:cNvPr id="3" name="Content Placeholder 2"/>
          <p:cNvSpPr>
            <a:spLocks noGrp="1"/>
          </p:cNvSpPr>
          <p:nvPr>
            <p:ph sz="half" idx="2"/>
          </p:nvPr>
        </p:nvSpPr>
        <p:spPr>
          <a:xfrm>
            <a:off x="5859624" y="685800"/>
            <a:ext cx="5411755" cy="5715000"/>
          </a:xfrm>
        </p:spPr>
        <p:txBody>
          <a:bodyPr anchor="t">
            <a:noAutofit/>
          </a:bodyPr>
          <a:lstStyle/>
          <a:p>
            <a:pPr marL="0" indent="0" algn="ctr">
              <a:buNone/>
            </a:pPr>
            <a:r>
              <a:rPr lang="en-GB" sz="3200" b="1" dirty="0">
                <a:solidFill>
                  <a:schemeClr val="accent4"/>
                </a:solidFill>
                <a:latin typeface="Montserrat" pitchFamily="2" charset="0"/>
                <a:cs typeface="Arial" panose="020B0604020202020204" pitchFamily="34" charset="0"/>
              </a:rPr>
              <a:t>Employers must report</a:t>
            </a:r>
            <a:endParaRPr lang="en-GB" sz="2400" b="1" dirty="0">
              <a:solidFill>
                <a:schemeClr val="accent4"/>
              </a:solidFill>
              <a:latin typeface="Montserrat" pitchFamily="2" charset="0"/>
              <a:cs typeface="Arial" panose="020B0604020202020204" pitchFamily="34" charset="0"/>
            </a:endParaRPr>
          </a:p>
          <a:p>
            <a:pPr algn="ctr">
              <a:buFont typeface="Wingdings" pitchFamily="2" charset="2"/>
              <a:buChar char="§"/>
            </a:pPr>
            <a:endParaRPr lang="en-GB" sz="2100" dirty="0">
              <a:solidFill>
                <a:schemeClr val="accent4"/>
              </a:solidFill>
              <a:latin typeface="Montserrat" pitchFamily="2" charset="0"/>
              <a:cs typeface="Arial" panose="020B0604020202020204" pitchFamily="34" charset="0"/>
            </a:endParaRPr>
          </a:p>
          <a:p>
            <a:pPr>
              <a:buFont typeface="Wingdings" pitchFamily="2" charset="2"/>
              <a:buChar char="§"/>
            </a:pPr>
            <a:r>
              <a:rPr lang="en-GB" sz="2100" dirty="0">
                <a:solidFill>
                  <a:schemeClr val="accent4"/>
                </a:solidFill>
                <a:latin typeface="Montserrat" pitchFamily="2" charset="0"/>
                <a:cs typeface="Arial" panose="020B0604020202020204" pitchFamily="34" charset="0"/>
              </a:rPr>
              <a:t>The difference in the mean (average) pay of men and women, expressed as a percentage;</a:t>
            </a:r>
          </a:p>
          <a:p>
            <a:pPr>
              <a:buFont typeface="Wingdings" pitchFamily="2" charset="2"/>
              <a:buChar char="§"/>
            </a:pPr>
            <a:r>
              <a:rPr lang="en-GB" sz="2100" dirty="0">
                <a:solidFill>
                  <a:schemeClr val="accent4"/>
                </a:solidFill>
                <a:latin typeface="Montserrat" pitchFamily="2" charset="0"/>
                <a:cs typeface="Arial" panose="020B0604020202020204" pitchFamily="34" charset="0"/>
              </a:rPr>
              <a:t>The difference in the median (actual midpoint) pay of men and women, expressed as a percentage;</a:t>
            </a:r>
          </a:p>
          <a:p>
            <a:pPr>
              <a:buFont typeface="Wingdings" pitchFamily="2" charset="2"/>
              <a:buChar char="§"/>
            </a:pPr>
            <a:r>
              <a:rPr lang="en-GB" sz="2100" dirty="0">
                <a:solidFill>
                  <a:schemeClr val="accent4"/>
                </a:solidFill>
                <a:latin typeface="Montserrat" pitchFamily="2" charset="0"/>
                <a:cs typeface="Arial" panose="020B0604020202020204" pitchFamily="34" charset="0"/>
              </a:rPr>
              <a:t>The proportion of men and women who received bonus pay; and</a:t>
            </a:r>
          </a:p>
          <a:p>
            <a:pPr>
              <a:buFont typeface="Wingdings" pitchFamily="2" charset="2"/>
              <a:buChar char="§"/>
            </a:pPr>
            <a:r>
              <a:rPr lang="en-GB" sz="2100" dirty="0">
                <a:solidFill>
                  <a:schemeClr val="accent4"/>
                </a:solidFill>
                <a:latin typeface="Montserrat" pitchFamily="2" charset="0"/>
                <a:cs typeface="Arial" panose="020B0604020202020204" pitchFamily="34" charset="0"/>
              </a:rPr>
              <a:t>The difference in mean and median bonus pay, expressed as a percentage;</a:t>
            </a:r>
          </a:p>
          <a:p>
            <a:pPr>
              <a:buFont typeface="Wingdings" pitchFamily="2" charset="2"/>
              <a:buChar char="§"/>
            </a:pPr>
            <a:r>
              <a:rPr lang="en-GB" sz="2100" dirty="0">
                <a:solidFill>
                  <a:schemeClr val="accent4"/>
                </a:solidFill>
                <a:latin typeface="Montserrat" pitchFamily="2" charset="0"/>
                <a:cs typeface="Arial" panose="020B0604020202020204" pitchFamily="34" charset="0"/>
              </a:rPr>
              <a:t>The number of men and women in each of four quartile pay bands.</a:t>
            </a:r>
            <a:endParaRPr lang="en-GB" sz="2100" b="1" i="1" dirty="0">
              <a:solidFill>
                <a:schemeClr val="accent1">
                  <a:lumMod val="50000"/>
                </a:schemeClr>
              </a:solidFill>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7042" y="3848922"/>
            <a:ext cx="4768729" cy="1637475"/>
          </a:xfrm>
          <a:prstGeom prst="rect">
            <a:avLst/>
          </a:prstGeom>
        </p:spPr>
      </p:pic>
    </p:spTree>
    <p:extLst>
      <p:ext uri="{BB962C8B-B14F-4D97-AF65-F5344CB8AC3E}">
        <p14:creationId xmlns:p14="http://schemas.microsoft.com/office/powerpoint/2010/main" val="632873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684211" y="541176"/>
            <a:ext cx="6761618" cy="6158204"/>
          </a:xfrm>
          <a:solidFill>
            <a:schemeClr val="tx1"/>
          </a:solidFill>
        </p:spPr>
        <p:txBody>
          <a:bodyPr anchor="t">
            <a:normAutofit/>
          </a:bodyPr>
          <a:lstStyle/>
          <a:p>
            <a:endParaRPr lang="en-GB" b="1" dirty="0">
              <a:solidFill>
                <a:schemeClr val="accent1">
                  <a:lumMod val="60000"/>
                  <a:lumOff val="40000"/>
                </a:schemeClr>
              </a:solidFill>
            </a:endParaRPr>
          </a:p>
          <a:p>
            <a:pPr marL="0" indent="0">
              <a:buNone/>
            </a:pPr>
            <a:r>
              <a:rPr lang="en-GB" b="1" dirty="0">
                <a:solidFill>
                  <a:schemeClr val="accent1">
                    <a:lumMod val="20000"/>
                    <a:lumOff val="80000"/>
                  </a:schemeClr>
                </a:solidFill>
              </a:rPr>
              <a:t>Mean gender pay gap calculation</a:t>
            </a:r>
          </a:p>
          <a:p>
            <a:endParaRPr lang="en-GB" b="1" dirty="0">
              <a:solidFill>
                <a:schemeClr val="accent1">
                  <a:lumMod val="20000"/>
                  <a:lumOff val="80000"/>
                </a:schemeClr>
              </a:solidFill>
            </a:endParaRPr>
          </a:p>
          <a:p>
            <a:endParaRPr lang="en-GB" b="1" dirty="0">
              <a:solidFill>
                <a:schemeClr val="accent1">
                  <a:lumMod val="60000"/>
                  <a:lumOff val="40000"/>
                </a:schemeClr>
              </a:solidFill>
            </a:endParaRPr>
          </a:p>
          <a:p>
            <a:endParaRPr lang="en-GB" b="1" dirty="0">
              <a:solidFill>
                <a:schemeClr val="accent1">
                  <a:lumMod val="60000"/>
                  <a:lumOff val="40000"/>
                </a:schemeClr>
              </a:solidFill>
            </a:endParaRPr>
          </a:p>
          <a:p>
            <a:endParaRPr lang="en-GB" sz="1800" dirty="0">
              <a:latin typeface="Arial" panose="020B0604020202020204" pitchFamily="34" charset="0"/>
              <a:cs typeface="Arial" panose="020B0604020202020204" pitchFamily="34" charset="0"/>
            </a:endParaRPr>
          </a:p>
        </p:txBody>
      </p:sp>
      <p:sp>
        <p:nvSpPr>
          <p:cNvPr id="3" name="Content Placeholder 2"/>
          <p:cNvSpPr>
            <a:spLocks noGrp="1"/>
          </p:cNvSpPr>
          <p:nvPr>
            <p:ph sz="half" idx="2"/>
          </p:nvPr>
        </p:nvSpPr>
        <p:spPr>
          <a:xfrm>
            <a:off x="7576457" y="333383"/>
            <a:ext cx="3461656" cy="5502563"/>
          </a:xfrm>
        </p:spPr>
        <p:txBody>
          <a:bodyPr anchor="t">
            <a:normAutofit/>
          </a:bodyPr>
          <a:lstStyle/>
          <a:p>
            <a:endParaRPr lang="en-GB" dirty="0"/>
          </a:p>
          <a:p>
            <a:pPr marL="0" indent="0">
              <a:buNone/>
            </a:pPr>
            <a:endParaRPr lang="en-GB" sz="1800" dirty="0">
              <a:solidFill>
                <a:schemeClr val="tx1"/>
              </a:solidFill>
              <a:latin typeface="Arial" panose="020B0604020202020204" pitchFamily="34" charset="0"/>
              <a:cs typeface="Arial" panose="020B0604020202020204" pitchFamily="34" charset="0"/>
            </a:endParaRPr>
          </a:p>
          <a:p>
            <a:pPr marL="0" indent="0">
              <a:buNone/>
            </a:pPr>
            <a:endParaRPr lang="en-GB" sz="1800" dirty="0">
              <a:solidFill>
                <a:schemeClr val="tx1"/>
              </a:solidFill>
              <a:latin typeface="Arial" panose="020B0604020202020204" pitchFamily="34" charset="0"/>
              <a:cs typeface="Arial" panose="020B0604020202020204" pitchFamily="34" charset="0"/>
            </a:endParaRPr>
          </a:p>
          <a:p>
            <a:pPr marL="0" indent="0">
              <a:buNone/>
            </a:pPr>
            <a:endParaRPr lang="en-GB" sz="1800" dirty="0">
              <a:solidFill>
                <a:schemeClr val="tx1"/>
              </a:solidFill>
              <a:latin typeface="Arial" panose="020B0604020202020204" pitchFamily="34" charset="0"/>
              <a:cs typeface="Arial" panose="020B0604020202020204" pitchFamily="34" charset="0"/>
            </a:endParaRPr>
          </a:p>
          <a:p>
            <a:pPr marL="0" indent="0" algn="ctr">
              <a:lnSpc>
                <a:spcPct val="100000"/>
              </a:lnSpc>
              <a:buNone/>
            </a:pPr>
            <a:r>
              <a:rPr lang="en-GB" sz="2100" dirty="0">
                <a:solidFill>
                  <a:schemeClr val="accent4"/>
                </a:solidFill>
                <a:latin typeface="Montserrat" pitchFamily="2" charset="0"/>
                <a:cs typeface="Arial" panose="020B0604020202020204" pitchFamily="34" charset="0"/>
              </a:rPr>
              <a:t>The overall mean gender pay gap is the difference between mean (average) hourly earnings of men and women expressed as a percentage of the mean hourly earnings of men.</a:t>
            </a:r>
          </a:p>
          <a:p>
            <a:pPr marL="0" indent="0">
              <a:buNone/>
            </a:pPr>
            <a:endParaRPr lang="en-GB" sz="1800" dirty="0">
              <a:solidFill>
                <a:schemeClr val="tx1"/>
              </a:solidFill>
              <a:latin typeface="Arial" panose="020B0604020202020204" pitchFamily="34" charset="0"/>
              <a:cs typeface="Arial" panose="020B0604020202020204" pitchFamily="34" charset="0"/>
            </a:endParaRPr>
          </a:p>
          <a:p>
            <a:pPr marL="0" indent="0">
              <a:buNone/>
            </a:pPr>
            <a:endParaRPr lang="en-GB" sz="1800" b="1" i="1" dirty="0">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v"/>
            </a:pPr>
            <a:endParaRPr lang="en-GB" sz="1800" b="1" i="1" dirty="0">
              <a:solidFill>
                <a:schemeClr val="accent1">
                  <a:lumMod val="50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0921" y="2262698"/>
            <a:ext cx="5705762" cy="3573248"/>
          </a:xfrm>
          <a:prstGeom prst="rect">
            <a:avLst/>
          </a:prstGeom>
        </p:spPr>
      </p:pic>
    </p:spTree>
    <p:extLst>
      <p:ext uri="{BB962C8B-B14F-4D97-AF65-F5344CB8AC3E}">
        <p14:creationId xmlns:p14="http://schemas.microsoft.com/office/powerpoint/2010/main" val="57301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646545" y="685800"/>
            <a:ext cx="6556688" cy="5502564"/>
          </a:xfrm>
          <a:solidFill>
            <a:schemeClr val="tx1"/>
          </a:solidFill>
        </p:spPr>
        <p:txBody>
          <a:bodyPr anchor="t">
            <a:normAutofit/>
          </a:bodyPr>
          <a:lstStyle/>
          <a:p>
            <a:pPr marL="0" indent="0">
              <a:buNone/>
            </a:pPr>
            <a:endParaRPr lang="en-GB" b="1" dirty="0">
              <a:solidFill>
                <a:schemeClr val="accent1">
                  <a:lumMod val="60000"/>
                  <a:lumOff val="40000"/>
                </a:schemeClr>
              </a:solidFill>
            </a:endParaRPr>
          </a:p>
          <a:p>
            <a:pPr marL="0" indent="0">
              <a:buNone/>
            </a:pPr>
            <a:r>
              <a:rPr lang="en-GB" b="1" dirty="0">
                <a:solidFill>
                  <a:schemeClr val="accent1">
                    <a:lumMod val="20000"/>
                    <a:lumOff val="80000"/>
                  </a:schemeClr>
                </a:solidFill>
              </a:rPr>
              <a:t>Median gender pay gap calculation</a:t>
            </a:r>
          </a:p>
          <a:p>
            <a:endParaRPr lang="en-GB" b="1" dirty="0">
              <a:solidFill>
                <a:schemeClr val="accent1">
                  <a:lumMod val="60000"/>
                  <a:lumOff val="40000"/>
                </a:schemeClr>
              </a:solidFill>
            </a:endParaRPr>
          </a:p>
          <a:p>
            <a:endParaRPr lang="en-GB" b="1" dirty="0">
              <a:solidFill>
                <a:schemeClr val="accent1">
                  <a:lumMod val="60000"/>
                  <a:lumOff val="40000"/>
                </a:schemeClr>
              </a:solidFill>
            </a:endParaRPr>
          </a:p>
          <a:p>
            <a:endParaRPr lang="en-GB" b="1" dirty="0">
              <a:solidFill>
                <a:schemeClr val="accent1">
                  <a:lumMod val="60000"/>
                  <a:lumOff val="40000"/>
                </a:schemeClr>
              </a:solidFill>
            </a:endParaRPr>
          </a:p>
          <a:p>
            <a:endParaRPr lang="en-GB" b="1" dirty="0">
              <a:solidFill>
                <a:schemeClr val="accent1">
                  <a:lumMod val="60000"/>
                  <a:lumOff val="40000"/>
                </a:schemeClr>
              </a:solidFill>
            </a:endParaRPr>
          </a:p>
          <a:p>
            <a:endParaRPr lang="en-GB" b="1" dirty="0">
              <a:solidFill>
                <a:schemeClr val="accent1">
                  <a:lumMod val="60000"/>
                  <a:lumOff val="40000"/>
                </a:schemeClr>
              </a:solidFill>
            </a:endParaRPr>
          </a:p>
          <a:p>
            <a:endParaRPr lang="en-GB" sz="1800" dirty="0">
              <a:latin typeface="Arial" panose="020B0604020202020204" pitchFamily="34" charset="0"/>
              <a:cs typeface="Arial" panose="020B0604020202020204" pitchFamily="34" charset="0"/>
            </a:endParaRPr>
          </a:p>
        </p:txBody>
      </p:sp>
      <p:sp>
        <p:nvSpPr>
          <p:cNvPr id="3" name="Content Placeholder 2"/>
          <p:cNvSpPr>
            <a:spLocks noGrp="1"/>
          </p:cNvSpPr>
          <p:nvPr>
            <p:ph sz="half" idx="2"/>
          </p:nvPr>
        </p:nvSpPr>
        <p:spPr>
          <a:xfrm>
            <a:off x="7582238" y="685799"/>
            <a:ext cx="3698471" cy="4912567"/>
          </a:xfrm>
        </p:spPr>
        <p:txBody>
          <a:bodyPr anchor="t">
            <a:normAutofit/>
          </a:bodyPr>
          <a:lstStyle/>
          <a:p>
            <a:pPr marL="0" indent="0">
              <a:buNone/>
            </a:pPr>
            <a:endParaRPr lang="en-GB" sz="1800" dirty="0">
              <a:solidFill>
                <a:schemeClr val="tx1"/>
              </a:solidFill>
              <a:latin typeface="Arial" panose="020B0604020202020204" pitchFamily="34" charset="0"/>
              <a:cs typeface="Arial" panose="020B0604020202020204" pitchFamily="34" charset="0"/>
            </a:endParaRPr>
          </a:p>
          <a:p>
            <a:pPr marL="0" indent="0">
              <a:buNone/>
            </a:pPr>
            <a:endParaRPr lang="en-GB" sz="1800" dirty="0">
              <a:solidFill>
                <a:schemeClr val="tx1"/>
              </a:solidFill>
              <a:latin typeface="Arial" panose="020B0604020202020204" pitchFamily="34" charset="0"/>
              <a:cs typeface="Arial" panose="020B0604020202020204" pitchFamily="34" charset="0"/>
            </a:endParaRPr>
          </a:p>
          <a:p>
            <a:pPr marL="0" indent="0">
              <a:lnSpc>
                <a:spcPct val="110000"/>
              </a:lnSpc>
              <a:buNone/>
            </a:pPr>
            <a:r>
              <a:rPr lang="en-GB" sz="2300" dirty="0">
                <a:solidFill>
                  <a:schemeClr val="accent4"/>
                </a:solidFill>
                <a:latin typeface="Montserrat" pitchFamily="2" charset="0"/>
                <a:cs typeface="Arial" panose="020B0604020202020204" pitchFamily="34" charset="0"/>
              </a:rPr>
              <a:t>The overall median gender pay gap is the difference between median (actual midpoint) hourly earnings of men and women expressed as a percentage of the median hourly earnings of men.</a:t>
            </a:r>
          </a:p>
          <a:p>
            <a:pPr marL="0" indent="0">
              <a:buNone/>
            </a:pPr>
            <a:endParaRPr lang="en-GB" sz="1800" dirty="0">
              <a:solidFill>
                <a:schemeClr val="tx1"/>
              </a:solidFill>
              <a:latin typeface="Arial" panose="020B0604020202020204" pitchFamily="34" charset="0"/>
              <a:cs typeface="Arial" panose="020B0604020202020204" pitchFamily="34" charset="0"/>
            </a:endParaRPr>
          </a:p>
          <a:p>
            <a:pPr marL="0" indent="0">
              <a:buNone/>
            </a:pPr>
            <a:endParaRPr lang="en-GB" sz="1800" b="1" i="1" dirty="0">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v"/>
            </a:pPr>
            <a:endParaRPr lang="en-GB" sz="1800" b="1" i="1" dirty="0">
              <a:solidFill>
                <a:schemeClr val="accent1">
                  <a:lumMod val="50000"/>
                </a:schemeClr>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037" y="2296431"/>
            <a:ext cx="5742620" cy="3502591"/>
          </a:xfrm>
          <a:prstGeom prst="rect">
            <a:avLst/>
          </a:prstGeom>
        </p:spPr>
      </p:pic>
    </p:spTree>
    <p:extLst>
      <p:ext uri="{BB962C8B-B14F-4D97-AF65-F5344CB8AC3E}">
        <p14:creationId xmlns:p14="http://schemas.microsoft.com/office/powerpoint/2010/main" val="2407531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886" y="503853"/>
            <a:ext cx="5812971" cy="5962261"/>
          </a:xfrm>
          <a:solidFill>
            <a:schemeClr val="tx1"/>
          </a:solidFill>
        </p:spPr>
        <p:txBody>
          <a:bodyPr anchor="t">
            <a:normAutofit/>
          </a:bodyPr>
          <a:lstStyle/>
          <a:p>
            <a:endParaRPr lang="en-GB" b="1" dirty="0">
              <a:solidFill>
                <a:schemeClr val="accent1">
                  <a:lumMod val="60000"/>
                  <a:lumOff val="40000"/>
                </a:schemeClr>
              </a:solidFill>
            </a:endParaRPr>
          </a:p>
          <a:p>
            <a:pPr marL="0" indent="0">
              <a:buNone/>
            </a:pPr>
            <a:r>
              <a:rPr lang="en-GB" b="1" dirty="0">
                <a:solidFill>
                  <a:schemeClr val="accent1">
                    <a:lumMod val="20000"/>
                    <a:lumOff val="80000"/>
                  </a:schemeClr>
                </a:solidFill>
              </a:rPr>
              <a:t>Workforce by gender</a:t>
            </a:r>
          </a:p>
          <a:p>
            <a:pPr marL="0" indent="0">
              <a:buNone/>
            </a:pPr>
            <a:r>
              <a:rPr lang="en-GB" sz="1600" dirty="0">
                <a:solidFill>
                  <a:schemeClr val="bg1"/>
                </a:solidFill>
              </a:rPr>
              <a:t>Just over 15% of ODS’s workforce are female with the majority being male </a:t>
            </a:r>
          </a:p>
          <a:p>
            <a:endParaRPr lang="en-GB" b="1" dirty="0">
              <a:solidFill>
                <a:schemeClr val="accent1">
                  <a:lumMod val="60000"/>
                  <a:lumOff val="40000"/>
                </a:schemeClr>
              </a:solidFill>
            </a:endParaRPr>
          </a:p>
          <a:p>
            <a:endParaRPr lang="en-GB" b="1" dirty="0">
              <a:solidFill>
                <a:schemeClr val="accent1">
                  <a:lumMod val="60000"/>
                  <a:lumOff val="40000"/>
                </a:schemeClr>
              </a:solidFill>
            </a:endParaRPr>
          </a:p>
          <a:p>
            <a:endParaRPr lang="en-GB" b="1" dirty="0">
              <a:solidFill>
                <a:schemeClr val="accent1">
                  <a:lumMod val="60000"/>
                  <a:lumOff val="40000"/>
                </a:schemeClr>
              </a:solidFill>
            </a:endParaRPr>
          </a:p>
          <a:p>
            <a:endParaRPr lang="en-GB" b="1" dirty="0">
              <a:solidFill>
                <a:schemeClr val="accent1">
                  <a:lumMod val="60000"/>
                  <a:lumOff val="40000"/>
                </a:schemeClr>
              </a:solidFill>
            </a:endParaRPr>
          </a:p>
          <a:p>
            <a:endParaRPr lang="en-GB" sz="1800" dirty="0">
              <a:latin typeface="Arial" panose="020B0604020202020204" pitchFamily="34" charset="0"/>
              <a:cs typeface="Arial" panose="020B0604020202020204" pitchFamily="34" charset="0"/>
            </a:endParaRPr>
          </a:p>
        </p:txBody>
      </p:sp>
      <p:sp>
        <p:nvSpPr>
          <p:cNvPr id="3" name="Content Placeholder 2"/>
          <p:cNvSpPr>
            <a:spLocks noGrp="1"/>
          </p:cNvSpPr>
          <p:nvPr>
            <p:ph sz="half" idx="2"/>
          </p:nvPr>
        </p:nvSpPr>
        <p:spPr>
          <a:xfrm>
            <a:off x="6585463" y="685800"/>
            <a:ext cx="4685916" cy="5416420"/>
          </a:xfrm>
        </p:spPr>
        <p:txBody>
          <a:bodyPr anchor="t">
            <a:normAutofit/>
          </a:bodyPr>
          <a:lstStyle/>
          <a:p>
            <a:endParaRPr lang="en-GB" dirty="0"/>
          </a:p>
          <a:p>
            <a:pPr marL="0" indent="0">
              <a:lnSpc>
                <a:spcPct val="110000"/>
              </a:lnSpc>
              <a:buNone/>
            </a:pPr>
            <a:r>
              <a:rPr lang="en-GB" sz="2100" dirty="0">
                <a:solidFill>
                  <a:schemeClr val="accent4"/>
                </a:solidFill>
                <a:latin typeface="Montserrat" pitchFamily="2" charset="0"/>
                <a:cs typeface="Arial" panose="020B0604020202020204" pitchFamily="34" charset="0"/>
              </a:rPr>
              <a:t>This report is based on salary data at a snapshot date of 5 April 2023. </a:t>
            </a:r>
          </a:p>
          <a:p>
            <a:pPr marL="0" indent="0">
              <a:lnSpc>
                <a:spcPct val="110000"/>
              </a:lnSpc>
              <a:buNone/>
            </a:pPr>
            <a:r>
              <a:rPr lang="en-GB" sz="2100" dirty="0">
                <a:solidFill>
                  <a:schemeClr val="accent4"/>
                </a:solidFill>
                <a:latin typeface="Montserrat" pitchFamily="2" charset="0"/>
                <a:cs typeface="Arial" panose="020B0604020202020204" pitchFamily="34" charset="0"/>
              </a:rPr>
              <a:t>There were 529 ‘relevant employees’ employed by ODS on the snapshot date. The gender pay gap analysis is based on head count (actual number of employees regardless of hours worked) as opposed to full-time equivalent numbers.</a:t>
            </a:r>
          </a:p>
          <a:p>
            <a:pPr marL="0" indent="0">
              <a:lnSpc>
                <a:spcPct val="110000"/>
              </a:lnSpc>
              <a:buNone/>
            </a:pPr>
            <a:endParaRPr lang="en-GB" sz="2100" dirty="0">
              <a:solidFill>
                <a:schemeClr val="accent4"/>
              </a:solidFill>
              <a:latin typeface="Montserrat" pitchFamily="2" charset="0"/>
              <a:cs typeface="Arial" panose="020B0604020202020204" pitchFamily="34" charset="0"/>
            </a:endParaRPr>
          </a:p>
          <a:p>
            <a:pPr>
              <a:buFont typeface="Wingdings" panose="05000000000000000000" pitchFamily="2" charset="2"/>
              <a:buChar char="v"/>
            </a:pPr>
            <a:endParaRPr lang="en-GB" sz="1800" b="1" i="1" dirty="0">
              <a:solidFill>
                <a:schemeClr val="accent1">
                  <a:lumMod val="50000"/>
                </a:schemeClr>
              </a:solidFill>
              <a:latin typeface="Arial" panose="020B0604020202020204" pitchFamily="34" charset="0"/>
              <a:cs typeface="Arial" panose="020B0604020202020204" pitchFamily="34" charset="0"/>
            </a:endParaRPr>
          </a:p>
        </p:txBody>
      </p:sp>
      <p:graphicFrame>
        <p:nvGraphicFramePr>
          <p:cNvPr id="8" name="Chart 7"/>
          <p:cNvGraphicFramePr/>
          <p:nvPr>
            <p:extLst>
              <p:ext uri="{D42A27DB-BD31-4B8C-83A1-F6EECF244321}">
                <p14:modId xmlns:p14="http://schemas.microsoft.com/office/powerpoint/2010/main" val="3538707904"/>
              </p:ext>
            </p:extLst>
          </p:nvPr>
        </p:nvGraphicFramePr>
        <p:xfrm>
          <a:off x="802433" y="2155371"/>
          <a:ext cx="4674636" cy="40961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69405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9021" y="643811"/>
            <a:ext cx="10461142" cy="1847461"/>
          </a:xfrm>
        </p:spPr>
        <p:txBody>
          <a:bodyPr anchor="t">
            <a:normAutofit fontScale="70000" lnSpcReduction="20000"/>
          </a:bodyPr>
          <a:lstStyle/>
          <a:p>
            <a:pPr marL="0" indent="0">
              <a:lnSpc>
                <a:spcPct val="120000"/>
              </a:lnSpc>
              <a:buNone/>
            </a:pPr>
            <a:r>
              <a:rPr lang="en-GB" sz="4300" b="1" dirty="0">
                <a:solidFill>
                  <a:schemeClr val="accent4"/>
                </a:solidFill>
                <a:latin typeface="Montserrat" pitchFamily="2" charset="0"/>
                <a:cs typeface="Arial" panose="020B0604020202020204" pitchFamily="34" charset="0"/>
              </a:rPr>
              <a:t>At ODS there are 17 females and 14 males working part-time, this equates to 20.73% of the total female workforce compared to 3.11% of the male workforce</a:t>
            </a:r>
            <a:endParaRPr lang="en-GB" sz="3000" dirty="0">
              <a:solidFill>
                <a:schemeClr val="accent4"/>
              </a:solidFill>
              <a:latin typeface="Montserrat" pitchFamily="2" charset="0"/>
              <a:cs typeface="Arial" panose="020B0604020202020204" pitchFamily="34" charset="0"/>
            </a:endParaRPr>
          </a:p>
          <a:p>
            <a:pPr marL="0" indent="0">
              <a:buNone/>
            </a:pPr>
            <a:endParaRPr lang="en-GB" dirty="0">
              <a:solidFill>
                <a:schemeClr val="tx1"/>
              </a:solidFill>
            </a:endParaRPr>
          </a:p>
          <a:p>
            <a:pPr marL="0" indent="0">
              <a:buNone/>
            </a:pPr>
            <a:endParaRPr lang="en-GB" dirty="0">
              <a:solidFill>
                <a:schemeClr val="tx1"/>
              </a:solidFill>
            </a:endParaRPr>
          </a:p>
          <a:p>
            <a:pPr marL="0" indent="0">
              <a:buNone/>
            </a:pPr>
            <a:endParaRPr lang="en-GB" dirty="0">
              <a:solidFill>
                <a:schemeClr val="tx1"/>
              </a:solidFill>
            </a:endParaRPr>
          </a:p>
          <a:p>
            <a:pPr marL="0" indent="0">
              <a:buNone/>
            </a:pPr>
            <a:endParaRPr lang="en-GB" dirty="0">
              <a:solidFill>
                <a:schemeClr val="tx1"/>
              </a:solidFill>
            </a:endParaRPr>
          </a:p>
          <a:p>
            <a:pPr marL="0" indent="0">
              <a:buNone/>
            </a:pPr>
            <a:endParaRPr lang="en-GB" dirty="0">
              <a:solidFill>
                <a:schemeClr val="tx1"/>
              </a:solidFill>
            </a:endParaRPr>
          </a:p>
          <a:p>
            <a:pPr marL="0" indent="0">
              <a:buNone/>
            </a:pPr>
            <a:endParaRPr lang="en-GB" dirty="0">
              <a:solidFill>
                <a:schemeClr val="tx1"/>
              </a:solidFill>
            </a:endParaRPr>
          </a:p>
        </p:txBody>
      </p:sp>
      <p:grpSp>
        <p:nvGrpSpPr>
          <p:cNvPr id="13" name="Group 12"/>
          <p:cNvGrpSpPr/>
          <p:nvPr/>
        </p:nvGrpSpPr>
        <p:grpSpPr>
          <a:xfrm>
            <a:off x="4870580" y="2878242"/>
            <a:ext cx="3558160" cy="1704251"/>
            <a:chOff x="3259907" y="2798638"/>
            <a:chExt cx="2170683" cy="1060705"/>
          </a:xfrm>
        </p:grpSpPr>
        <p:sp>
          <p:nvSpPr>
            <p:cNvPr id="15" name="object 31"/>
            <p:cNvSpPr/>
            <p:nvPr/>
          </p:nvSpPr>
          <p:spPr>
            <a:xfrm>
              <a:off x="3259907" y="2849210"/>
              <a:ext cx="252985" cy="959561"/>
            </a:xfrm>
            <a:prstGeom prst="rect">
              <a:avLst/>
            </a:prstGeom>
            <a:blipFill>
              <a:blip r:embed="rId2" cstate="print"/>
              <a:stretch>
                <a:fillRect/>
              </a:stretch>
            </a:blipFill>
          </p:spPr>
          <p:txBody>
            <a:bodyPr wrap="square" lIns="0" tIns="0" rIns="0" bIns="0" rtlCol="0"/>
            <a:lstStyle/>
            <a:p>
              <a:endParaRPr/>
            </a:p>
          </p:txBody>
        </p:sp>
        <p:sp>
          <p:nvSpPr>
            <p:cNvPr id="16" name="object 50"/>
            <p:cNvSpPr/>
            <p:nvPr/>
          </p:nvSpPr>
          <p:spPr>
            <a:xfrm>
              <a:off x="4536276" y="2798639"/>
              <a:ext cx="480096" cy="1060704"/>
            </a:xfrm>
            <a:prstGeom prst="rect">
              <a:avLst/>
            </a:prstGeom>
            <a:blipFill>
              <a:blip r:embed="rId3" cstate="print"/>
              <a:stretch>
                <a:fillRect/>
              </a:stretch>
            </a:blipFill>
          </p:spPr>
          <p:txBody>
            <a:bodyPr wrap="square" lIns="0" tIns="0" rIns="0" bIns="0" rtlCol="0"/>
            <a:lstStyle/>
            <a:p>
              <a:endParaRPr/>
            </a:p>
          </p:txBody>
        </p:sp>
        <p:sp>
          <p:nvSpPr>
            <p:cNvPr id="17" name="object 50"/>
            <p:cNvSpPr/>
            <p:nvPr/>
          </p:nvSpPr>
          <p:spPr>
            <a:xfrm>
              <a:off x="3854020" y="2798639"/>
              <a:ext cx="480096" cy="1060704"/>
            </a:xfrm>
            <a:prstGeom prst="rect">
              <a:avLst/>
            </a:prstGeom>
            <a:blipFill>
              <a:blip r:embed="rId3" cstate="print"/>
              <a:stretch>
                <a:fillRect/>
              </a:stretch>
            </a:blipFill>
          </p:spPr>
          <p:txBody>
            <a:bodyPr wrap="square" lIns="0" tIns="0" rIns="0" bIns="0" rtlCol="0"/>
            <a:lstStyle/>
            <a:p>
              <a:endParaRPr/>
            </a:p>
          </p:txBody>
        </p:sp>
        <p:sp>
          <p:nvSpPr>
            <p:cNvPr id="18" name="object 50"/>
            <p:cNvSpPr/>
            <p:nvPr/>
          </p:nvSpPr>
          <p:spPr>
            <a:xfrm>
              <a:off x="4877404" y="2798639"/>
              <a:ext cx="480096" cy="1060704"/>
            </a:xfrm>
            <a:prstGeom prst="rect">
              <a:avLst/>
            </a:prstGeom>
            <a:blipFill>
              <a:blip r:embed="rId3" cstate="print"/>
              <a:stretch>
                <a:fillRect/>
              </a:stretch>
            </a:blipFill>
          </p:spPr>
          <p:txBody>
            <a:bodyPr wrap="square" lIns="0" tIns="0" rIns="0" bIns="0" rtlCol="0"/>
            <a:lstStyle/>
            <a:p>
              <a:endParaRPr/>
            </a:p>
          </p:txBody>
        </p:sp>
        <p:sp>
          <p:nvSpPr>
            <p:cNvPr id="19" name="object 50"/>
            <p:cNvSpPr/>
            <p:nvPr/>
          </p:nvSpPr>
          <p:spPr>
            <a:xfrm>
              <a:off x="4195148" y="2798639"/>
              <a:ext cx="480096" cy="1060704"/>
            </a:xfrm>
            <a:prstGeom prst="rect">
              <a:avLst/>
            </a:prstGeom>
            <a:blipFill>
              <a:blip r:embed="rId3" cstate="print"/>
              <a:stretch>
                <a:fillRect/>
              </a:stretch>
            </a:blipFill>
          </p:spPr>
          <p:txBody>
            <a:bodyPr wrap="square" lIns="0" tIns="0" rIns="0" bIns="0" rtlCol="0"/>
            <a:lstStyle/>
            <a:p>
              <a:endParaRPr/>
            </a:p>
          </p:txBody>
        </p:sp>
        <p:sp>
          <p:nvSpPr>
            <p:cNvPr id="22" name="object 50"/>
            <p:cNvSpPr/>
            <p:nvPr/>
          </p:nvSpPr>
          <p:spPr>
            <a:xfrm>
              <a:off x="3512892" y="2798639"/>
              <a:ext cx="480096" cy="1060704"/>
            </a:xfrm>
            <a:prstGeom prst="rect">
              <a:avLst/>
            </a:prstGeom>
            <a:blipFill>
              <a:blip r:embed="rId3" cstate="print"/>
              <a:stretch>
                <a:fillRect/>
              </a:stretch>
            </a:blipFill>
          </p:spPr>
          <p:txBody>
            <a:bodyPr wrap="square" lIns="0" tIns="0" rIns="0" bIns="0" rtlCol="0"/>
            <a:lstStyle/>
            <a:p>
              <a:endParaRPr/>
            </a:p>
          </p:txBody>
        </p:sp>
        <p:sp>
          <p:nvSpPr>
            <p:cNvPr id="24" name="object 50"/>
            <p:cNvSpPr/>
            <p:nvPr/>
          </p:nvSpPr>
          <p:spPr>
            <a:xfrm>
              <a:off x="5179423" y="2798638"/>
              <a:ext cx="251167" cy="1060704"/>
            </a:xfrm>
            <a:prstGeom prst="rect">
              <a:avLst/>
            </a:prstGeom>
            <a:blipFill>
              <a:blip r:embed="rId3" cstate="print"/>
              <a:srcRect/>
              <a:stretch>
                <a:fillRect r="-100000"/>
              </a:stretch>
            </a:blipFill>
          </p:spPr>
          <p:txBody>
            <a:bodyPr wrap="square" lIns="0" tIns="0" rIns="0" bIns="0" rtlCol="0"/>
            <a:lstStyle/>
            <a:p>
              <a:endParaRPr/>
            </a:p>
          </p:txBody>
        </p:sp>
      </p:grpSp>
      <p:sp>
        <p:nvSpPr>
          <p:cNvPr id="6" name="TextBox 5"/>
          <p:cNvSpPr txBox="1"/>
          <p:nvPr/>
        </p:nvSpPr>
        <p:spPr>
          <a:xfrm>
            <a:off x="511121" y="4760635"/>
            <a:ext cx="2908668" cy="646331"/>
          </a:xfrm>
          <a:prstGeom prst="rect">
            <a:avLst/>
          </a:prstGeom>
          <a:noFill/>
        </p:spPr>
        <p:txBody>
          <a:bodyPr wrap="square" rtlCol="0">
            <a:spAutoFit/>
          </a:bodyPr>
          <a:lstStyle/>
          <a:p>
            <a:r>
              <a:rPr lang="en-GB" dirty="0">
                <a:solidFill>
                  <a:schemeClr val="accent4"/>
                </a:solidFill>
                <a:latin typeface="Montserrat" pitchFamily="2" charset="0"/>
                <a:cs typeface="Arial" panose="020B0604020202020204" pitchFamily="34" charset="0"/>
              </a:rPr>
              <a:t>Part-time gender ratio</a:t>
            </a:r>
          </a:p>
          <a:p>
            <a:r>
              <a:rPr lang="en-GB" dirty="0">
                <a:solidFill>
                  <a:srgbClr val="FF0000"/>
                </a:solidFill>
                <a:latin typeface="Montserrat" pitchFamily="2" charset="0"/>
                <a:cs typeface="Arial" panose="020B0604020202020204" pitchFamily="34" charset="0"/>
              </a:rPr>
              <a:t>1 female to 1.25 male</a:t>
            </a:r>
          </a:p>
        </p:txBody>
      </p:sp>
      <p:grpSp>
        <p:nvGrpSpPr>
          <p:cNvPr id="27" name="Group 26"/>
          <p:cNvGrpSpPr/>
          <p:nvPr/>
        </p:nvGrpSpPr>
        <p:grpSpPr>
          <a:xfrm>
            <a:off x="903491" y="2929811"/>
            <a:ext cx="1658923" cy="1480314"/>
            <a:chOff x="922822" y="2732796"/>
            <a:chExt cx="868049" cy="1060704"/>
          </a:xfrm>
        </p:grpSpPr>
        <p:sp>
          <p:nvSpPr>
            <p:cNvPr id="10" name="object 50"/>
            <p:cNvSpPr/>
            <p:nvPr/>
          </p:nvSpPr>
          <p:spPr>
            <a:xfrm>
              <a:off x="1175519" y="2732796"/>
              <a:ext cx="459242" cy="1060704"/>
            </a:xfrm>
            <a:prstGeom prst="rect">
              <a:avLst/>
            </a:prstGeom>
            <a:blipFill>
              <a:blip r:embed="rId3" cstate="print"/>
              <a:stretch>
                <a:fillRect/>
              </a:stretch>
            </a:blipFill>
          </p:spPr>
          <p:txBody>
            <a:bodyPr wrap="square" lIns="0" tIns="0" rIns="0" bIns="0" rtlCol="0"/>
            <a:lstStyle/>
            <a:p>
              <a:endParaRPr/>
            </a:p>
          </p:txBody>
        </p:sp>
        <p:sp>
          <p:nvSpPr>
            <p:cNvPr id="11" name="object 50"/>
            <p:cNvSpPr/>
            <p:nvPr/>
          </p:nvSpPr>
          <p:spPr>
            <a:xfrm>
              <a:off x="1561250" y="2732796"/>
              <a:ext cx="229621" cy="1060704"/>
            </a:xfrm>
            <a:prstGeom prst="rect">
              <a:avLst/>
            </a:prstGeom>
            <a:blipFill>
              <a:blip r:embed="rId3" cstate="print"/>
              <a:srcRect/>
              <a:stretch>
                <a:fillRect r="-100000"/>
              </a:stretch>
            </a:blipFill>
          </p:spPr>
          <p:txBody>
            <a:bodyPr wrap="square" lIns="0" tIns="0" rIns="0" bIns="0" rtlCol="0"/>
            <a:lstStyle/>
            <a:p>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2822" y="2798639"/>
              <a:ext cx="249238" cy="963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7" name="TextBox 6"/>
          <p:cNvSpPr txBox="1"/>
          <p:nvPr/>
        </p:nvSpPr>
        <p:spPr>
          <a:xfrm>
            <a:off x="338115" y="5990253"/>
            <a:ext cx="10786187" cy="424732"/>
          </a:xfrm>
          <a:prstGeom prst="rect">
            <a:avLst/>
          </a:prstGeom>
          <a:noFill/>
        </p:spPr>
        <p:txBody>
          <a:bodyPr wrap="square" rtlCol="0">
            <a:spAutoFit/>
          </a:bodyPr>
          <a:lstStyle/>
          <a:p>
            <a:pPr>
              <a:lnSpc>
                <a:spcPct val="120000"/>
              </a:lnSpc>
            </a:pPr>
            <a:r>
              <a:rPr lang="en-GB" dirty="0">
                <a:solidFill>
                  <a:schemeClr val="accent4"/>
                </a:solidFill>
                <a:latin typeface="Montserrat" pitchFamily="2" charset="0"/>
                <a:cs typeface="Arial" panose="020B0604020202020204" pitchFamily="34" charset="0"/>
              </a:rPr>
              <a:t>Full-time is defined as 37 hours per week. Anything less than this is considered as part time.</a:t>
            </a:r>
          </a:p>
        </p:txBody>
      </p:sp>
      <p:sp>
        <p:nvSpPr>
          <p:cNvPr id="26" name="TextBox 25"/>
          <p:cNvSpPr txBox="1"/>
          <p:nvPr/>
        </p:nvSpPr>
        <p:spPr>
          <a:xfrm>
            <a:off x="5614165" y="4760635"/>
            <a:ext cx="2908668" cy="646331"/>
          </a:xfrm>
          <a:prstGeom prst="rect">
            <a:avLst/>
          </a:prstGeom>
          <a:noFill/>
        </p:spPr>
        <p:txBody>
          <a:bodyPr wrap="square" rtlCol="0">
            <a:spAutoFit/>
          </a:bodyPr>
          <a:lstStyle/>
          <a:p>
            <a:r>
              <a:rPr lang="en-GB" dirty="0">
                <a:solidFill>
                  <a:schemeClr val="accent4"/>
                </a:solidFill>
                <a:latin typeface="Montserrat" pitchFamily="2" charset="0"/>
                <a:cs typeface="Arial" panose="020B0604020202020204" pitchFamily="34" charset="0"/>
              </a:rPr>
              <a:t>Full-time gender ratio</a:t>
            </a:r>
          </a:p>
          <a:p>
            <a:r>
              <a:rPr lang="en-GB" dirty="0">
                <a:solidFill>
                  <a:srgbClr val="FF0000"/>
                </a:solidFill>
                <a:latin typeface="Montserrat" pitchFamily="2" charset="0"/>
                <a:cs typeface="Arial" panose="020B0604020202020204" pitchFamily="34" charset="0"/>
              </a:rPr>
              <a:t>1 female to 5.59 male</a:t>
            </a:r>
          </a:p>
        </p:txBody>
      </p:sp>
    </p:spTree>
    <p:extLst>
      <p:ext uri="{BB962C8B-B14F-4D97-AF65-F5344CB8AC3E}">
        <p14:creationId xmlns:p14="http://schemas.microsoft.com/office/powerpoint/2010/main" val="692755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0216" y="391448"/>
            <a:ext cx="11010232" cy="1200329"/>
          </a:xfrm>
          <a:prstGeom prst="rect">
            <a:avLst/>
          </a:prstGeom>
          <a:noFill/>
        </p:spPr>
        <p:txBody>
          <a:bodyPr wrap="square" rtlCol="0">
            <a:spAutoFit/>
          </a:bodyPr>
          <a:lstStyle/>
          <a:p>
            <a:pPr algn="ctr">
              <a:lnSpc>
                <a:spcPct val="90000"/>
              </a:lnSpc>
              <a:spcBef>
                <a:spcPct val="0"/>
              </a:spcBef>
            </a:pPr>
            <a:r>
              <a:rPr lang="en-GB" sz="4000" b="1" dirty="0">
                <a:solidFill>
                  <a:schemeClr val="accent4"/>
                </a:solidFill>
                <a:latin typeface="Montserrat" pitchFamily="2" charset="0"/>
                <a:cs typeface="Arial" panose="020B0604020202020204" pitchFamily="34" charset="0"/>
              </a:rPr>
              <a:t>Gender Pay Gap Details for the snapshot of 5 April 2023</a:t>
            </a:r>
          </a:p>
        </p:txBody>
      </p:sp>
      <p:graphicFrame>
        <p:nvGraphicFramePr>
          <p:cNvPr id="8" name="Table 7"/>
          <p:cNvGraphicFramePr>
            <a:graphicFrameLocks noGrp="1"/>
          </p:cNvGraphicFramePr>
          <p:nvPr>
            <p:extLst>
              <p:ext uri="{D42A27DB-BD31-4B8C-83A1-F6EECF244321}">
                <p14:modId xmlns:p14="http://schemas.microsoft.com/office/powerpoint/2010/main" val="2912451532"/>
              </p:ext>
            </p:extLst>
          </p:nvPr>
        </p:nvGraphicFramePr>
        <p:xfrm>
          <a:off x="1208504" y="2070411"/>
          <a:ext cx="8063833" cy="2925012"/>
        </p:xfrm>
        <a:graphic>
          <a:graphicData uri="http://schemas.openxmlformats.org/drawingml/2006/table">
            <a:tbl>
              <a:tblPr>
                <a:tableStyleId>{93296810-A885-4BE3-A3E7-6D5BEEA58F35}</a:tableStyleId>
              </a:tblPr>
              <a:tblGrid>
                <a:gridCol w="6551864">
                  <a:extLst>
                    <a:ext uri="{9D8B030D-6E8A-4147-A177-3AD203B41FA5}">
                      <a16:colId xmlns:a16="http://schemas.microsoft.com/office/drawing/2014/main" val="20000"/>
                    </a:ext>
                  </a:extLst>
                </a:gridCol>
                <a:gridCol w="1511969">
                  <a:extLst>
                    <a:ext uri="{9D8B030D-6E8A-4147-A177-3AD203B41FA5}">
                      <a16:colId xmlns:a16="http://schemas.microsoft.com/office/drawing/2014/main" val="20001"/>
                    </a:ext>
                  </a:extLst>
                </a:gridCol>
              </a:tblGrid>
              <a:tr h="487502">
                <a:tc>
                  <a:txBody>
                    <a:bodyPr/>
                    <a:lstStyle/>
                    <a:p>
                      <a:pPr algn="l" fontAlgn="b">
                        <a:spcBef>
                          <a:spcPts val="600"/>
                        </a:spcBef>
                        <a:spcAft>
                          <a:spcPts val="600"/>
                        </a:spcAft>
                      </a:pPr>
                      <a:r>
                        <a:rPr lang="en-US" sz="1800" b="0" u="none" strike="noStrike" baseline="0" dirty="0">
                          <a:solidFill>
                            <a:schemeClr val="accent4"/>
                          </a:solidFill>
                          <a:effectLst/>
                          <a:latin typeface="Montserrat" pitchFamily="2" charset="0"/>
                        </a:rPr>
                        <a:t>Mean Gender Pay Gap (Basic Pay)</a:t>
                      </a:r>
                      <a:endParaRPr lang="en-US" sz="1800" b="0" i="0" u="none" strike="noStrike" baseline="0" dirty="0">
                        <a:solidFill>
                          <a:schemeClr val="accent4"/>
                        </a:solidFill>
                        <a:effectLst/>
                        <a:latin typeface="Montserrat" pitchFamily="2" charset="0"/>
                      </a:endParaRPr>
                    </a:p>
                  </a:txBody>
                  <a:tcPr marL="6350" marR="6350" marT="6350" marB="0" anchor="b"/>
                </a:tc>
                <a:tc>
                  <a:txBody>
                    <a:bodyPr/>
                    <a:lstStyle/>
                    <a:p>
                      <a:pPr algn="ctr" fontAlgn="b">
                        <a:spcBef>
                          <a:spcPts val="600"/>
                        </a:spcBef>
                        <a:spcAft>
                          <a:spcPts val="600"/>
                        </a:spcAft>
                      </a:pPr>
                      <a:r>
                        <a:rPr lang="en-GB" sz="1800" b="0" u="none" strike="noStrike" baseline="0" dirty="0">
                          <a:solidFill>
                            <a:schemeClr val="accent4"/>
                          </a:solidFill>
                          <a:effectLst/>
                          <a:latin typeface="Montserrat" pitchFamily="2" charset="0"/>
                        </a:rPr>
                        <a:t>-12.81%</a:t>
                      </a:r>
                      <a:endParaRPr lang="en-GB" sz="1800" b="0" i="0" u="none" strike="noStrike" baseline="0" dirty="0">
                        <a:solidFill>
                          <a:schemeClr val="accent4"/>
                        </a:solidFill>
                        <a:effectLst/>
                        <a:latin typeface="Montserrat" pitchFamily="2" charset="0"/>
                      </a:endParaRPr>
                    </a:p>
                  </a:txBody>
                  <a:tcPr marL="6350" marR="6350" marT="6350" marB="0" anchor="b"/>
                </a:tc>
                <a:extLst>
                  <a:ext uri="{0D108BD9-81ED-4DB2-BD59-A6C34878D82A}">
                    <a16:rowId xmlns:a16="http://schemas.microsoft.com/office/drawing/2014/main" val="10000"/>
                  </a:ext>
                </a:extLst>
              </a:tr>
              <a:tr h="487502">
                <a:tc>
                  <a:txBody>
                    <a:bodyPr/>
                    <a:lstStyle/>
                    <a:p>
                      <a:pPr algn="l" fontAlgn="b">
                        <a:spcBef>
                          <a:spcPts val="600"/>
                        </a:spcBef>
                        <a:spcAft>
                          <a:spcPts val="600"/>
                        </a:spcAft>
                      </a:pPr>
                      <a:r>
                        <a:rPr lang="en-US" sz="1800" b="0" u="none" strike="noStrike" baseline="0" dirty="0">
                          <a:solidFill>
                            <a:schemeClr val="accent4"/>
                          </a:solidFill>
                          <a:effectLst/>
                          <a:latin typeface="Montserrat" pitchFamily="2" charset="0"/>
                        </a:rPr>
                        <a:t>Median Gender Pay Gap (Basic Pay)</a:t>
                      </a:r>
                      <a:endParaRPr lang="en-US" sz="1800" b="0" i="0" u="none" strike="noStrike" baseline="0" dirty="0">
                        <a:solidFill>
                          <a:schemeClr val="accent4"/>
                        </a:solidFill>
                        <a:effectLst/>
                        <a:latin typeface="Montserrat" pitchFamily="2" charset="0"/>
                      </a:endParaRPr>
                    </a:p>
                  </a:txBody>
                  <a:tcPr marL="6350" marR="6350" marT="6350" marB="0" anchor="b"/>
                </a:tc>
                <a:tc>
                  <a:txBody>
                    <a:bodyPr/>
                    <a:lstStyle/>
                    <a:p>
                      <a:pPr algn="ctr" fontAlgn="b">
                        <a:spcBef>
                          <a:spcPts val="600"/>
                        </a:spcBef>
                        <a:spcAft>
                          <a:spcPts val="600"/>
                        </a:spcAft>
                      </a:pPr>
                      <a:r>
                        <a:rPr lang="en-GB" sz="1800" b="0" i="0" u="none" strike="noStrike" baseline="0" dirty="0">
                          <a:solidFill>
                            <a:schemeClr val="accent4"/>
                          </a:solidFill>
                          <a:effectLst/>
                          <a:latin typeface="Montserrat" pitchFamily="2" charset="0"/>
                        </a:rPr>
                        <a:t>-0%</a:t>
                      </a:r>
                    </a:p>
                  </a:txBody>
                  <a:tcPr marL="6350" marR="6350" marT="6350" marB="0" anchor="b"/>
                </a:tc>
                <a:extLst>
                  <a:ext uri="{0D108BD9-81ED-4DB2-BD59-A6C34878D82A}">
                    <a16:rowId xmlns:a16="http://schemas.microsoft.com/office/drawing/2014/main" val="10001"/>
                  </a:ext>
                </a:extLst>
              </a:tr>
              <a:tr h="487502">
                <a:tc>
                  <a:txBody>
                    <a:bodyPr/>
                    <a:lstStyle/>
                    <a:p>
                      <a:pPr algn="l" fontAlgn="b">
                        <a:spcBef>
                          <a:spcPts val="600"/>
                        </a:spcBef>
                        <a:spcAft>
                          <a:spcPts val="600"/>
                        </a:spcAft>
                      </a:pPr>
                      <a:r>
                        <a:rPr lang="en-GB" sz="1800" b="0" u="none" strike="noStrike" baseline="0" dirty="0">
                          <a:solidFill>
                            <a:schemeClr val="accent4"/>
                          </a:solidFill>
                          <a:effectLst/>
                          <a:latin typeface="Montserrat" pitchFamily="2" charset="0"/>
                        </a:rPr>
                        <a:t>Mean Gender *bonus gap</a:t>
                      </a:r>
                      <a:endParaRPr lang="en-GB" sz="1800" b="0" i="0" u="none" strike="noStrike" baseline="0" dirty="0">
                        <a:solidFill>
                          <a:schemeClr val="accent4"/>
                        </a:solidFill>
                        <a:effectLst/>
                        <a:latin typeface="Montserrat" pitchFamily="2" charset="0"/>
                      </a:endParaRPr>
                    </a:p>
                  </a:txBody>
                  <a:tcPr marL="6350" marR="6350" marT="6350" marB="0" anchor="b"/>
                </a:tc>
                <a:tc>
                  <a:txBody>
                    <a:bodyPr/>
                    <a:lstStyle/>
                    <a:p>
                      <a:pPr algn="ctr" fontAlgn="b">
                        <a:spcBef>
                          <a:spcPts val="600"/>
                        </a:spcBef>
                        <a:spcAft>
                          <a:spcPts val="600"/>
                        </a:spcAft>
                      </a:pPr>
                      <a:r>
                        <a:rPr lang="en-GB" sz="1800" b="0" i="0" u="none" strike="noStrike" baseline="0" dirty="0">
                          <a:solidFill>
                            <a:schemeClr val="accent4"/>
                          </a:solidFill>
                          <a:effectLst/>
                          <a:latin typeface="Montserrat" pitchFamily="2" charset="0"/>
                        </a:rPr>
                        <a:t>0</a:t>
                      </a:r>
                    </a:p>
                  </a:txBody>
                  <a:tcPr marL="6350" marR="6350" marT="6350" marB="0" anchor="b"/>
                </a:tc>
                <a:extLst>
                  <a:ext uri="{0D108BD9-81ED-4DB2-BD59-A6C34878D82A}">
                    <a16:rowId xmlns:a16="http://schemas.microsoft.com/office/drawing/2014/main" val="10002"/>
                  </a:ext>
                </a:extLst>
              </a:tr>
              <a:tr h="487502">
                <a:tc>
                  <a:txBody>
                    <a:bodyPr/>
                    <a:lstStyle/>
                    <a:p>
                      <a:pPr algn="l" fontAlgn="b">
                        <a:spcBef>
                          <a:spcPts val="600"/>
                        </a:spcBef>
                        <a:spcAft>
                          <a:spcPts val="600"/>
                        </a:spcAft>
                      </a:pPr>
                      <a:r>
                        <a:rPr lang="en-US" sz="1800" b="0" u="none" strike="noStrike" baseline="0" dirty="0">
                          <a:solidFill>
                            <a:schemeClr val="accent4"/>
                          </a:solidFill>
                          <a:effectLst/>
                          <a:latin typeface="Montserrat" pitchFamily="2" charset="0"/>
                        </a:rPr>
                        <a:t>Median Gender *bonus Gap (Basic Pay)</a:t>
                      </a:r>
                      <a:endParaRPr lang="en-US" sz="1800" b="0" i="0" u="none" strike="noStrike" baseline="0" dirty="0">
                        <a:solidFill>
                          <a:schemeClr val="accent4"/>
                        </a:solidFill>
                        <a:effectLst/>
                        <a:latin typeface="Montserrat" pitchFamily="2" charset="0"/>
                      </a:endParaRPr>
                    </a:p>
                  </a:txBody>
                  <a:tcPr marL="6350" marR="6350" marT="6350" marB="0" anchor="b"/>
                </a:tc>
                <a:tc>
                  <a:txBody>
                    <a:bodyPr/>
                    <a:lstStyle/>
                    <a:p>
                      <a:pPr algn="ctr" fontAlgn="b">
                        <a:spcBef>
                          <a:spcPts val="600"/>
                        </a:spcBef>
                        <a:spcAft>
                          <a:spcPts val="600"/>
                        </a:spcAft>
                      </a:pPr>
                      <a:r>
                        <a:rPr lang="en-GB" sz="1800" b="0" i="0" u="none" strike="noStrike" baseline="0" dirty="0">
                          <a:solidFill>
                            <a:schemeClr val="accent4"/>
                          </a:solidFill>
                          <a:effectLst/>
                          <a:latin typeface="Montserrat" pitchFamily="2" charset="0"/>
                        </a:rPr>
                        <a:t>0</a:t>
                      </a:r>
                    </a:p>
                  </a:txBody>
                  <a:tcPr marL="6350" marR="6350" marT="6350" marB="0" anchor="b"/>
                </a:tc>
                <a:extLst>
                  <a:ext uri="{0D108BD9-81ED-4DB2-BD59-A6C34878D82A}">
                    <a16:rowId xmlns:a16="http://schemas.microsoft.com/office/drawing/2014/main" val="10003"/>
                  </a:ext>
                </a:extLst>
              </a:tr>
              <a:tr h="487502">
                <a:tc>
                  <a:txBody>
                    <a:bodyPr/>
                    <a:lstStyle/>
                    <a:p>
                      <a:pPr algn="l" fontAlgn="b">
                        <a:spcBef>
                          <a:spcPts val="600"/>
                        </a:spcBef>
                        <a:spcAft>
                          <a:spcPts val="600"/>
                        </a:spcAft>
                      </a:pPr>
                      <a:r>
                        <a:rPr lang="en-US" sz="1800" b="0" u="none" strike="noStrike" baseline="0" dirty="0">
                          <a:solidFill>
                            <a:schemeClr val="accent4"/>
                          </a:solidFill>
                          <a:effectLst/>
                          <a:latin typeface="Montserrat" pitchFamily="2" charset="0"/>
                        </a:rPr>
                        <a:t>Proportion of Males receiving *bonus</a:t>
                      </a:r>
                      <a:endParaRPr lang="en-US" sz="1800" b="0" i="0" u="none" strike="noStrike" baseline="0" dirty="0">
                        <a:solidFill>
                          <a:schemeClr val="accent4"/>
                        </a:solidFill>
                        <a:effectLst/>
                        <a:latin typeface="Montserrat" pitchFamily="2" charset="0"/>
                      </a:endParaRPr>
                    </a:p>
                  </a:txBody>
                  <a:tcPr marL="6350" marR="6350" marT="6350" marB="0" anchor="b"/>
                </a:tc>
                <a:tc>
                  <a:txBody>
                    <a:bodyPr/>
                    <a:lstStyle/>
                    <a:p>
                      <a:pPr algn="ctr" fontAlgn="b">
                        <a:spcBef>
                          <a:spcPts val="600"/>
                        </a:spcBef>
                        <a:spcAft>
                          <a:spcPts val="600"/>
                        </a:spcAft>
                      </a:pPr>
                      <a:r>
                        <a:rPr lang="en-GB" sz="1800" b="0" i="0" u="none" strike="noStrike" baseline="0" dirty="0">
                          <a:solidFill>
                            <a:schemeClr val="accent4"/>
                          </a:solidFill>
                          <a:effectLst/>
                          <a:latin typeface="Montserrat" pitchFamily="2" charset="0"/>
                        </a:rPr>
                        <a:t>0</a:t>
                      </a:r>
                    </a:p>
                  </a:txBody>
                  <a:tcPr marL="6350" marR="6350" marT="6350" marB="0" anchor="b"/>
                </a:tc>
                <a:extLst>
                  <a:ext uri="{0D108BD9-81ED-4DB2-BD59-A6C34878D82A}">
                    <a16:rowId xmlns:a16="http://schemas.microsoft.com/office/drawing/2014/main" val="10004"/>
                  </a:ext>
                </a:extLst>
              </a:tr>
              <a:tr h="487502">
                <a:tc>
                  <a:txBody>
                    <a:bodyPr/>
                    <a:lstStyle/>
                    <a:p>
                      <a:pPr algn="l" fontAlgn="b">
                        <a:spcBef>
                          <a:spcPts val="600"/>
                        </a:spcBef>
                        <a:spcAft>
                          <a:spcPts val="600"/>
                        </a:spcAft>
                      </a:pPr>
                      <a:r>
                        <a:rPr lang="en-US" sz="1800" b="0" u="none" strike="noStrike" baseline="0" dirty="0">
                          <a:solidFill>
                            <a:schemeClr val="accent4"/>
                          </a:solidFill>
                          <a:effectLst/>
                          <a:latin typeface="Montserrat" pitchFamily="2" charset="0"/>
                        </a:rPr>
                        <a:t>Proportion of Females receiving *bonus</a:t>
                      </a:r>
                      <a:endParaRPr lang="en-US" sz="1800" b="0" i="0" u="none" strike="noStrike" baseline="0" dirty="0">
                        <a:solidFill>
                          <a:schemeClr val="accent4"/>
                        </a:solidFill>
                        <a:effectLst/>
                        <a:latin typeface="Montserrat" pitchFamily="2" charset="0"/>
                      </a:endParaRPr>
                    </a:p>
                  </a:txBody>
                  <a:tcPr marL="6350" marR="6350" marT="6350" marB="0" anchor="b"/>
                </a:tc>
                <a:tc>
                  <a:txBody>
                    <a:bodyPr/>
                    <a:lstStyle/>
                    <a:p>
                      <a:pPr algn="ctr" fontAlgn="b">
                        <a:spcBef>
                          <a:spcPts val="600"/>
                        </a:spcBef>
                        <a:spcAft>
                          <a:spcPts val="600"/>
                        </a:spcAft>
                      </a:pPr>
                      <a:r>
                        <a:rPr lang="en-GB" sz="1800" b="0" i="0" u="none" strike="noStrike" baseline="0" dirty="0">
                          <a:solidFill>
                            <a:schemeClr val="accent4"/>
                          </a:solidFill>
                          <a:effectLst/>
                          <a:latin typeface="Montserrat" pitchFamily="2" charset="0"/>
                        </a:rPr>
                        <a:t>0</a:t>
                      </a:r>
                    </a:p>
                  </a:txBody>
                  <a:tcPr marL="6350" marR="6350" marT="6350" marB="0" anchor="b"/>
                </a:tc>
                <a:extLst>
                  <a:ext uri="{0D108BD9-81ED-4DB2-BD59-A6C34878D82A}">
                    <a16:rowId xmlns:a16="http://schemas.microsoft.com/office/drawing/2014/main" val="10005"/>
                  </a:ext>
                </a:extLst>
              </a:tr>
            </a:tbl>
          </a:graphicData>
        </a:graphic>
      </p:graphicFrame>
      <p:sp>
        <p:nvSpPr>
          <p:cNvPr id="2" name="TextBox 1"/>
          <p:cNvSpPr txBox="1"/>
          <p:nvPr/>
        </p:nvSpPr>
        <p:spPr>
          <a:xfrm>
            <a:off x="681135" y="5607698"/>
            <a:ext cx="10338318" cy="338554"/>
          </a:xfrm>
          <a:prstGeom prst="rect">
            <a:avLst/>
          </a:prstGeom>
          <a:noFill/>
        </p:spPr>
        <p:txBody>
          <a:bodyPr wrap="square" rtlCol="0">
            <a:spAutoFit/>
          </a:bodyPr>
          <a:lstStyle/>
          <a:p>
            <a:r>
              <a:rPr lang="en-US" sz="1600" dirty="0">
                <a:solidFill>
                  <a:schemeClr val="accent4">
                    <a:lumMod val="75000"/>
                  </a:schemeClr>
                </a:solidFill>
              </a:rPr>
              <a:t>* There were no bonuses paid in this period </a:t>
            </a:r>
            <a:endParaRPr lang="en-GB" sz="1600" dirty="0">
              <a:solidFill>
                <a:schemeClr val="accent4">
                  <a:lumMod val="75000"/>
                </a:schemeClr>
              </a:solidFill>
            </a:endParaRPr>
          </a:p>
        </p:txBody>
      </p:sp>
    </p:spTree>
    <p:extLst>
      <p:ext uri="{BB962C8B-B14F-4D97-AF65-F5344CB8AC3E}">
        <p14:creationId xmlns:p14="http://schemas.microsoft.com/office/powerpoint/2010/main" val="192682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199" y="4886649"/>
            <a:ext cx="10776857" cy="1747417"/>
          </a:xfrm>
        </p:spPr>
        <p:txBody>
          <a:bodyPr anchor="t">
            <a:normAutofit/>
          </a:bodyPr>
          <a:lstStyle/>
          <a:p>
            <a:pPr marL="0" indent="0">
              <a:lnSpc>
                <a:spcPct val="110000"/>
              </a:lnSpc>
              <a:buNone/>
            </a:pPr>
            <a:r>
              <a:rPr lang="en-GB" sz="1800" dirty="0">
                <a:solidFill>
                  <a:srgbClr val="003BAC"/>
                </a:solidFill>
              </a:rPr>
              <a:t>The four quartiles are separated according to the hourly pay rate, starting from the lowest to the highest paid member of staff.</a:t>
            </a:r>
          </a:p>
          <a:p>
            <a:pPr marL="0" indent="0">
              <a:lnSpc>
                <a:spcPct val="110000"/>
              </a:lnSpc>
              <a:buNone/>
            </a:pPr>
            <a:r>
              <a:rPr lang="en-GB" sz="1800" dirty="0">
                <a:solidFill>
                  <a:srgbClr val="003BAC"/>
                </a:solidFill>
              </a:rPr>
              <a:t>The advantage of calculating quartiles by dividing the overall pay distribution in to four equal proportions is that we can look at the different ranges of gender pay gap across the salary scale.</a:t>
            </a:r>
          </a:p>
        </p:txBody>
      </p:sp>
      <p:graphicFrame>
        <p:nvGraphicFramePr>
          <p:cNvPr id="5" name="Table 4"/>
          <p:cNvGraphicFramePr>
            <a:graphicFrameLocks noGrp="1"/>
          </p:cNvGraphicFramePr>
          <p:nvPr>
            <p:extLst>
              <p:ext uri="{D42A27DB-BD31-4B8C-83A1-F6EECF244321}">
                <p14:modId xmlns:p14="http://schemas.microsoft.com/office/powerpoint/2010/main" val="1126867032"/>
              </p:ext>
            </p:extLst>
          </p:nvPr>
        </p:nvGraphicFramePr>
        <p:xfrm>
          <a:off x="1773414" y="1623527"/>
          <a:ext cx="8063835" cy="2929133"/>
        </p:xfrm>
        <a:graphic>
          <a:graphicData uri="http://schemas.openxmlformats.org/drawingml/2006/table">
            <a:tbl>
              <a:tblPr>
                <a:tableStyleId>{93296810-A885-4BE3-A3E7-6D5BEEA58F35}</a:tableStyleId>
              </a:tblPr>
              <a:tblGrid>
                <a:gridCol w="4977693">
                  <a:extLst>
                    <a:ext uri="{9D8B030D-6E8A-4147-A177-3AD203B41FA5}">
                      <a16:colId xmlns:a16="http://schemas.microsoft.com/office/drawing/2014/main" val="20000"/>
                    </a:ext>
                  </a:extLst>
                </a:gridCol>
                <a:gridCol w="1543071">
                  <a:extLst>
                    <a:ext uri="{9D8B030D-6E8A-4147-A177-3AD203B41FA5}">
                      <a16:colId xmlns:a16="http://schemas.microsoft.com/office/drawing/2014/main" val="20001"/>
                    </a:ext>
                  </a:extLst>
                </a:gridCol>
                <a:gridCol w="1543071">
                  <a:extLst>
                    <a:ext uri="{9D8B030D-6E8A-4147-A177-3AD203B41FA5}">
                      <a16:colId xmlns:a16="http://schemas.microsoft.com/office/drawing/2014/main" val="20002"/>
                    </a:ext>
                  </a:extLst>
                </a:gridCol>
              </a:tblGrid>
              <a:tr h="491623">
                <a:tc>
                  <a:txBody>
                    <a:bodyPr/>
                    <a:lstStyle/>
                    <a:p>
                      <a:pPr algn="l" fontAlgn="b">
                        <a:spcBef>
                          <a:spcPts val="600"/>
                        </a:spcBef>
                        <a:spcAft>
                          <a:spcPts val="600"/>
                        </a:spcAft>
                      </a:pPr>
                      <a:r>
                        <a:rPr lang="en-US" sz="1800" b="1" u="none" strike="noStrike" baseline="0" dirty="0">
                          <a:solidFill>
                            <a:schemeClr val="accent4"/>
                          </a:solidFill>
                          <a:effectLst/>
                          <a:latin typeface="Montserrat" pitchFamily="2" charset="0"/>
                        </a:rPr>
                        <a:t>Quartile</a:t>
                      </a:r>
                      <a:endParaRPr lang="en-US" sz="1800" b="1" i="0" u="none" strike="noStrike" baseline="0" dirty="0">
                        <a:solidFill>
                          <a:schemeClr val="accent4"/>
                        </a:solidFill>
                        <a:effectLst/>
                        <a:latin typeface="Montserrat" pitchFamily="2" charset="0"/>
                      </a:endParaRPr>
                    </a:p>
                  </a:txBody>
                  <a:tcPr marL="6350" marR="6350" marT="6350" marB="0" anchor="b"/>
                </a:tc>
                <a:tc>
                  <a:txBody>
                    <a:bodyPr/>
                    <a:lstStyle/>
                    <a:p>
                      <a:pPr algn="ctr" fontAlgn="b">
                        <a:spcBef>
                          <a:spcPts val="600"/>
                        </a:spcBef>
                        <a:spcAft>
                          <a:spcPts val="600"/>
                        </a:spcAft>
                      </a:pPr>
                      <a:r>
                        <a:rPr lang="en-US" sz="1800" b="1" i="0" u="none" strike="noStrike" baseline="0" dirty="0">
                          <a:solidFill>
                            <a:schemeClr val="accent4"/>
                          </a:solidFill>
                          <a:effectLst/>
                          <a:latin typeface="Montserrat" pitchFamily="2" charset="0"/>
                        </a:rPr>
                        <a:t>Males %</a:t>
                      </a:r>
                    </a:p>
                  </a:txBody>
                  <a:tcPr marL="6350" marR="6350" marT="6350" marB="0" anchor="b"/>
                </a:tc>
                <a:tc>
                  <a:txBody>
                    <a:bodyPr/>
                    <a:lstStyle/>
                    <a:p>
                      <a:pPr algn="ctr" fontAlgn="b">
                        <a:spcBef>
                          <a:spcPts val="600"/>
                        </a:spcBef>
                        <a:spcAft>
                          <a:spcPts val="600"/>
                        </a:spcAft>
                      </a:pPr>
                      <a:r>
                        <a:rPr lang="en-GB" sz="1800" b="1" u="none" strike="noStrike" baseline="0" dirty="0">
                          <a:solidFill>
                            <a:schemeClr val="accent4"/>
                          </a:solidFill>
                          <a:effectLst/>
                          <a:latin typeface="Montserrat" pitchFamily="2" charset="0"/>
                        </a:rPr>
                        <a:t>Females %</a:t>
                      </a:r>
                      <a:endParaRPr lang="en-GB" sz="1800" b="1" i="0" u="none" strike="noStrike" baseline="0" dirty="0">
                        <a:solidFill>
                          <a:schemeClr val="accent4"/>
                        </a:solidFill>
                        <a:effectLst/>
                        <a:latin typeface="Montserrat" pitchFamily="2" charset="0"/>
                      </a:endParaRPr>
                    </a:p>
                  </a:txBody>
                  <a:tcPr marL="6350" marR="6350" marT="6350" marB="0" anchor="b"/>
                </a:tc>
                <a:extLst>
                  <a:ext uri="{0D108BD9-81ED-4DB2-BD59-A6C34878D82A}">
                    <a16:rowId xmlns:a16="http://schemas.microsoft.com/office/drawing/2014/main" val="10000"/>
                  </a:ext>
                </a:extLst>
              </a:tr>
              <a:tr h="487502">
                <a:tc>
                  <a:txBody>
                    <a:bodyPr/>
                    <a:lstStyle/>
                    <a:p>
                      <a:pPr algn="l" fontAlgn="b">
                        <a:spcBef>
                          <a:spcPts val="600"/>
                        </a:spcBef>
                        <a:spcAft>
                          <a:spcPts val="600"/>
                        </a:spcAft>
                      </a:pPr>
                      <a:r>
                        <a:rPr lang="en-US" sz="1800" b="0" i="0" u="none" strike="noStrike" baseline="0" dirty="0">
                          <a:solidFill>
                            <a:schemeClr val="accent4"/>
                          </a:solidFill>
                          <a:effectLst/>
                          <a:latin typeface="Montserrat" pitchFamily="2" charset="0"/>
                        </a:rPr>
                        <a:t>Top quartile</a:t>
                      </a:r>
                    </a:p>
                  </a:txBody>
                  <a:tcPr marL="6350" marR="6350" marT="6350" marB="0" anchor="b"/>
                </a:tc>
                <a:tc>
                  <a:txBody>
                    <a:bodyPr/>
                    <a:lstStyle/>
                    <a:p>
                      <a:pPr algn="ctr" fontAlgn="b">
                        <a:spcBef>
                          <a:spcPts val="600"/>
                        </a:spcBef>
                        <a:spcAft>
                          <a:spcPts val="600"/>
                        </a:spcAft>
                      </a:pPr>
                      <a:r>
                        <a:rPr lang="en-US" sz="1800" b="0" i="0" u="none" strike="noStrike" baseline="0" dirty="0">
                          <a:solidFill>
                            <a:schemeClr val="accent4"/>
                          </a:solidFill>
                          <a:effectLst/>
                          <a:latin typeface="Montserrat" pitchFamily="2" charset="0"/>
                        </a:rPr>
                        <a:t>80.77</a:t>
                      </a:r>
                    </a:p>
                  </a:txBody>
                  <a:tcPr marL="6350" marR="6350" marT="6350" marB="0" anchor="b"/>
                </a:tc>
                <a:tc>
                  <a:txBody>
                    <a:bodyPr/>
                    <a:lstStyle/>
                    <a:p>
                      <a:pPr algn="ctr" fontAlgn="b">
                        <a:spcBef>
                          <a:spcPts val="600"/>
                        </a:spcBef>
                        <a:spcAft>
                          <a:spcPts val="600"/>
                        </a:spcAft>
                      </a:pPr>
                      <a:r>
                        <a:rPr lang="en-GB" sz="1800" b="0" i="0" u="none" strike="noStrike" baseline="0" dirty="0">
                          <a:solidFill>
                            <a:schemeClr val="accent4"/>
                          </a:solidFill>
                          <a:effectLst/>
                          <a:latin typeface="Montserrat" pitchFamily="2" charset="0"/>
                        </a:rPr>
                        <a:t>19.23</a:t>
                      </a:r>
                    </a:p>
                  </a:txBody>
                  <a:tcPr marL="6350" marR="6350" marT="6350" marB="0" anchor="b"/>
                </a:tc>
                <a:extLst>
                  <a:ext uri="{0D108BD9-81ED-4DB2-BD59-A6C34878D82A}">
                    <a16:rowId xmlns:a16="http://schemas.microsoft.com/office/drawing/2014/main" val="10001"/>
                  </a:ext>
                </a:extLst>
              </a:tr>
              <a:tr h="487502">
                <a:tc>
                  <a:txBody>
                    <a:bodyPr/>
                    <a:lstStyle/>
                    <a:p>
                      <a:pPr algn="l" fontAlgn="b">
                        <a:spcBef>
                          <a:spcPts val="600"/>
                        </a:spcBef>
                        <a:spcAft>
                          <a:spcPts val="600"/>
                        </a:spcAft>
                      </a:pPr>
                      <a:r>
                        <a:rPr lang="en-GB" sz="1800" b="0" i="0" u="none" strike="noStrike" baseline="0" dirty="0">
                          <a:solidFill>
                            <a:schemeClr val="accent4"/>
                          </a:solidFill>
                          <a:effectLst/>
                          <a:latin typeface="Montserrat" pitchFamily="2" charset="0"/>
                        </a:rPr>
                        <a:t>Upper middle quartile</a:t>
                      </a:r>
                    </a:p>
                  </a:txBody>
                  <a:tcPr marL="6350" marR="6350" marT="6350" marB="0" anchor="b"/>
                </a:tc>
                <a:tc>
                  <a:txBody>
                    <a:bodyPr/>
                    <a:lstStyle/>
                    <a:p>
                      <a:pPr algn="ctr" fontAlgn="b">
                        <a:spcBef>
                          <a:spcPts val="600"/>
                        </a:spcBef>
                        <a:spcAft>
                          <a:spcPts val="600"/>
                        </a:spcAft>
                      </a:pPr>
                      <a:r>
                        <a:rPr lang="en-GB" sz="1800" b="0" i="0" u="none" strike="noStrike" baseline="0" dirty="0">
                          <a:solidFill>
                            <a:schemeClr val="accent4"/>
                          </a:solidFill>
                          <a:effectLst/>
                          <a:latin typeface="Montserrat" pitchFamily="2" charset="0"/>
                        </a:rPr>
                        <a:t>86.15</a:t>
                      </a:r>
                    </a:p>
                  </a:txBody>
                  <a:tcPr marL="6350" marR="6350" marT="6350" marB="0" anchor="b"/>
                </a:tc>
                <a:tc>
                  <a:txBody>
                    <a:bodyPr/>
                    <a:lstStyle/>
                    <a:p>
                      <a:pPr algn="ctr" fontAlgn="b">
                        <a:spcBef>
                          <a:spcPts val="600"/>
                        </a:spcBef>
                        <a:spcAft>
                          <a:spcPts val="600"/>
                        </a:spcAft>
                      </a:pPr>
                      <a:r>
                        <a:rPr lang="en-GB" sz="1800" b="0" i="0" u="none" strike="noStrike" baseline="0" dirty="0">
                          <a:solidFill>
                            <a:schemeClr val="accent4"/>
                          </a:solidFill>
                          <a:effectLst/>
                          <a:latin typeface="Montserrat" pitchFamily="2" charset="0"/>
                        </a:rPr>
                        <a:t>13.85</a:t>
                      </a:r>
                    </a:p>
                  </a:txBody>
                  <a:tcPr marL="6350" marR="6350" marT="6350" marB="0" anchor="b"/>
                </a:tc>
                <a:extLst>
                  <a:ext uri="{0D108BD9-81ED-4DB2-BD59-A6C34878D82A}">
                    <a16:rowId xmlns:a16="http://schemas.microsoft.com/office/drawing/2014/main" val="10002"/>
                  </a:ext>
                </a:extLst>
              </a:tr>
              <a:tr h="487502">
                <a:tc>
                  <a:txBody>
                    <a:bodyPr/>
                    <a:lstStyle/>
                    <a:p>
                      <a:pPr algn="l" fontAlgn="b">
                        <a:spcBef>
                          <a:spcPts val="600"/>
                        </a:spcBef>
                        <a:spcAft>
                          <a:spcPts val="600"/>
                        </a:spcAft>
                      </a:pPr>
                      <a:r>
                        <a:rPr lang="en-US" sz="1800" b="0" i="0" u="none" strike="noStrike" baseline="0" dirty="0">
                          <a:solidFill>
                            <a:schemeClr val="accent4"/>
                          </a:solidFill>
                          <a:effectLst/>
                          <a:latin typeface="Montserrat" pitchFamily="2" charset="0"/>
                        </a:rPr>
                        <a:t>Lower middle quartile</a:t>
                      </a:r>
                    </a:p>
                  </a:txBody>
                  <a:tcPr marL="6350" marR="6350" marT="6350" marB="0" anchor="b"/>
                </a:tc>
                <a:tc>
                  <a:txBody>
                    <a:bodyPr/>
                    <a:lstStyle/>
                    <a:p>
                      <a:pPr algn="ctr" fontAlgn="b">
                        <a:spcBef>
                          <a:spcPts val="600"/>
                        </a:spcBef>
                        <a:spcAft>
                          <a:spcPts val="600"/>
                        </a:spcAft>
                      </a:pPr>
                      <a:r>
                        <a:rPr lang="en-US" sz="1800" b="0" i="0" u="none" strike="noStrike" baseline="0" dirty="0">
                          <a:solidFill>
                            <a:schemeClr val="accent4"/>
                          </a:solidFill>
                          <a:effectLst/>
                          <a:latin typeface="Montserrat" pitchFamily="2" charset="0"/>
                        </a:rPr>
                        <a:t>80</a:t>
                      </a:r>
                    </a:p>
                  </a:txBody>
                  <a:tcPr marL="6350" marR="6350" marT="6350" marB="0" anchor="b"/>
                </a:tc>
                <a:tc>
                  <a:txBody>
                    <a:bodyPr/>
                    <a:lstStyle/>
                    <a:p>
                      <a:pPr algn="ctr" fontAlgn="b">
                        <a:spcBef>
                          <a:spcPts val="600"/>
                        </a:spcBef>
                        <a:spcAft>
                          <a:spcPts val="600"/>
                        </a:spcAft>
                      </a:pPr>
                      <a:r>
                        <a:rPr lang="en-GB" sz="1800" b="0" i="0" u="none" strike="noStrike" baseline="0" dirty="0">
                          <a:solidFill>
                            <a:schemeClr val="accent4"/>
                          </a:solidFill>
                          <a:effectLst/>
                          <a:latin typeface="Montserrat" pitchFamily="2" charset="0"/>
                        </a:rPr>
                        <a:t>20</a:t>
                      </a:r>
                    </a:p>
                  </a:txBody>
                  <a:tcPr marL="6350" marR="6350" marT="6350" marB="0" anchor="b"/>
                </a:tc>
                <a:extLst>
                  <a:ext uri="{0D108BD9-81ED-4DB2-BD59-A6C34878D82A}">
                    <a16:rowId xmlns:a16="http://schemas.microsoft.com/office/drawing/2014/main" val="10003"/>
                  </a:ext>
                </a:extLst>
              </a:tr>
              <a:tr h="487502">
                <a:tc>
                  <a:txBody>
                    <a:bodyPr/>
                    <a:lstStyle/>
                    <a:p>
                      <a:pPr algn="l" fontAlgn="b">
                        <a:spcBef>
                          <a:spcPts val="600"/>
                        </a:spcBef>
                        <a:spcAft>
                          <a:spcPts val="600"/>
                        </a:spcAft>
                      </a:pPr>
                      <a:r>
                        <a:rPr lang="en-US" sz="1800" b="0" i="0" u="none" strike="noStrike" baseline="0" dirty="0">
                          <a:solidFill>
                            <a:schemeClr val="accent4"/>
                          </a:solidFill>
                          <a:effectLst/>
                          <a:latin typeface="Montserrat" pitchFamily="2" charset="0"/>
                        </a:rPr>
                        <a:t>Lower quartile</a:t>
                      </a:r>
                    </a:p>
                  </a:txBody>
                  <a:tcPr marL="6350" marR="6350" marT="6350" marB="0" anchor="b"/>
                </a:tc>
                <a:tc>
                  <a:txBody>
                    <a:bodyPr/>
                    <a:lstStyle/>
                    <a:p>
                      <a:pPr algn="ctr" fontAlgn="b">
                        <a:spcBef>
                          <a:spcPts val="600"/>
                        </a:spcBef>
                        <a:spcAft>
                          <a:spcPts val="600"/>
                        </a:spcAft>
                      </a:pPr>
                      <a:r>
                        <a:rPr lang="en-US" sz="1800" b="0" i="0" u="none" strike="noStrike" baseline="0" dirty="0">
                          <a:solidFill>
                            <a:schemeClr val="accent4"/>
                          </a:solidFill>
                          <a:effectLst/>
                          <a:latin typeface="Montserrat" pitchFamily="2" charset="0"/>
                        </a:rPr>
                        <a:t>93.08</a:t>
                      </a:r>
                    </a:p>
                  </a:txBody>
                  <a:tcPr marL="6350" marR="6350" marT="6350" marB="0" anchor="b"/>
                </a:tc>
                <a:tc>
                  <a:txBody>
                    <a:bodyPr/>
                    <a:lstStyle/>
                    <a:p>
                      <a:pPr algn="ctr" fontAlgn="b">
                        <a:spcBef>
                          <a:spcPts val="600"/>
                        </a:spcBef>
                        <a:spcAft>
                          <a:spcPts val="600"/>
                        </a:spcAft>
                      </a:pPr>
                      <a:r>
                        <a:rPr lang="en-GB" sz="1800" b="0" i="0" u="none" strike="noStrike" baseline="0" dirty="0">
                          <a:solidFill>
                            <a:schemeClr val="accent4"/>
                          </a:solidFill>
                          <a:effectLst/>
                          <a:latin typeface="Montserrat" pitchFamily="2" charset="0"/>
                        </a:rPr>
                        <a:t>6.92</a:t>
                      </a:r>
                    </a:p>
                  </a:txBody>
                  <a:tcPr marL="6350" marR="6350" marT="6350" marB="0" anchor="b"/>
                </a:tc>
                <a:extLst>
                  <a:ext uri="{0D108BD9-81ED-4DB2-BD59-A6C34878D82A}">
                    <a16:rowId xmlns:a16="http://schemas.microsoft.com/office/drawing/2014/main" val="10004"/>
                  </a:ext>
                </a:extLst>
              </a:tr>
              <a:tr h="487502">
                <a:tc>
                  <a:txBody>
                    <a:bodyPr/>
                    <a:lstStyle/>
                    <a:p>
                      <a:pPr algn="l" fontAlgn="b">
                        <a:spcBef>
                          <a:spcPts val="600"/>
                        </a:spcBef>
                        <a:spcAft>
                          <a:spcPts val="600"/>
                        </a:spcAft>
                      </a:pPr>
                      <a:r>
                        <a:rPr lang="en-US" sz="1800" b="0" i="0" u="none" strike="noStrike" baseline="0" dirty="0">
                          <a:solidFill>
                            <a:schemeClr val="accent4"/>
                          </a:solidFill>
                          <a:effectLst/>
                          <a:latin typeface="Montserrat" pitchFamily="2" charset="0"/>
                        </a:rPr>
                        <a:t>TOTAL</a:t>
                      </a:r>
                    </a:p>
                  </a:txBody>
                  <a:tcPr marL="6350" marR="6350" marT="6350" marB="0" anchor="b"/>
                </a:tc>
                <a:tc>
                  <a:txBody>
                    <a:bodyPr/>
                    <a:lstStyle/>
                    <a:p>
                      <a:pPr algn="ctr" fontAlgn="b">
                        <a:spcBef>
                          <a:spcPts val="600"/>
                        </a:spcBef>
                        <a:spcAft>
                          <a:spcPts val="600"/>
                        </a:spcAft>
                      </a:pPr>
                      <a:r>
                        <a:rPr lang="en-US" sz="1800" b="0" i="0" u="none" strike="noStrike" baseline="0" dirty="0">
                          <a:solidFill>
                            <a:schemeClr val="accent4"/>
                          </a:solidFill>
                          <a:effectLst/>
                          <a:latin typeface="Montserrat" pitchFamily="2" charset="0"/>
                        </a:rPr>
                        <a:t>85</a:t>
                      </a:r>
                    </a:p>
                  </a:txBody>
                  <a:tcPr marL="6350" marR="6350" marT="6350" marB="0" anchor="b"/>
                </a:tc>
                <a:tc>
                  <a:txBody>
                    <a:bodyPr/>
                    <a:lstStyle/>
                    <a:p>
                      <a:pPr algn="ctr" fontAlgn="b">
                        <a:spcBef>
                          <a:spcPts val="600"/>
                        </a:spcBef>
                        <a:spcAft>
                          <a:spcPts val="600"/>
                        </a:spcAft>
                      </a:pPr>
                      <a:r>
                        <a:rPr lang="en-GB" sz="1800" b="0" i="0" u="none" strike="noStrike" baseline="0" dirty="0">
                          <a:solidFill>
                            <a:schemeClr val="accent4"/>
                          </a:solidFill>
                          <a:effectLst/>
                          <a:latin typeface="Montserrat" pitchFamily="2" charset="0"/>
                        </a:rPr>
                        <a:t>15</a:t>
                      </a:r>
                    </a:p>
                  </a:txBody>
                  <a:tcPr marL="6350" marR="6350" marT="6350" marB="0" anchor="b"/>
                </a:tc>
                <a:extLst>
                  <a:ext uri="{0D108BD9-81ED-4DB2-BD59-A6C34878D82A}">
                    <a16:rowId xmlns:a16="http://schemas.microsoft.com/office/drawing/2014/main" val="10005"/>
                  </a:ext>
                </a:extLst>
              </a:tr>
            </a:tbl>
          </a:graphicData>
        </a:graphic>
      </p:graphicFrame>
      <p:sp>
        <p:nvSpPr>
          <p:cNvPr id="6" name="TextBox 5"/>
          <p:cNvSpPr txBox="1"/>
          <p:nvPr/>
        </p:nvSpPr>
        <p:spPr>
          <a:xfrm>
            <a:off x="300216" y="391448"/>
            <a:ext cx="11010232" cy="646331"/>
          </a:xfrm>
          <a:prstGeom prst="rect">
            <a:avLst/>
          </a:prstGeom>
          <a:noFill/>
        </p:spPr>
        <p:txBody>
          <a:bodyPr wrap="square" rtlCol="0">
            <a:spAutoFit/>
          </a:bodyPr>
          <a:lstStyle/>
          <a:p>
            <a:pPr algn="ctr">
              <a:lnSpc>
                <a:spcPct val="90000"/>
              </a:lnSpc>
              <a:spcBef>
                <a:spcPct val="0"/>
              </a:spcBef>
            </a:pPr>
            <a:r>
              <a:rPr lang="en-GB" sz="4000" b="1" dirty="0">
                <a:solidFill>
                  <a:schemeClr val="accent4"/>
                </a:solidFill>
                <a:latin typeface="Montserrat" pitchFamily="2" charset="0"/>
                <a:cs typeface="Arial" panose="020B0604020202020204" pitchFamily="34" charset="0"/>
              </a:rPr>
              <a:t>Distribution by Quartile</a:t>
            </a:r>
          </a:p>
        </p:txBody>
      </p:sp>
    </p:spTree>
    <p:extLst>
      <p:ext uri="{BB962C8B-B14F-4D97-AF65-F5344CB8AC3E}">
        <p14:creationId xmlns:p14="http://schemas.microsoft.com/office/powerpoint/2010/main" val="2049699734"/>
      </p:ext>
    </p:extLst>
  </p:cSld>
  <p:clrMapOvr>
    <a:masterClrMapping/>
  </p:clrMapOvr>
</p:sld>
</file>

<file path=ppt/theme/theme1.xml><?xml version="1.0" encoding="utf-8"?>
<a:theme xmlns:a="http://schemas.openxmlformats.org/drawingml/2006/main" name="Office Theme">
  <a:themeElements>
    <a:clrScheme name="ODS">
      <a:dk1>
        <a:srgbClr val="0073FE"/>
      </a:dk1>
      <a:lt1>
        <a:srgbClr val="FFFFFF"/>
      </a:lt1>
      <a:dk2>
        <a:srgbClr val="7F8282"/>
      </a:dk2>
      <a:lt2>
        <a:srgbClr val="E7E6E6"/>
      </a:lt2>
      <a:accent1>
        <a:srgbClr val="3CBD0E"/>
      </a:accent1>
      <a:accent2>
        <a:srgbClr val="009E00"/>
      </a:accent2>
      <a:accent3>
        <a:srgbClr val="9FD810"/>
      </a:accent3>
      <a:accent4>
        <a:srgbClr val="003AAB"/>
      </a:accent4>
      <a:accent5>
        <a:srgbClr val="0073FE"/>
      </a:accent5>
      <a:accent6>
        <a:srgbClr val="00A2FF"/>
      </a:accent6>
      <a:hlink>
        <a:srgbClr val="F59924"/>
      </a:hlink>
      <a:folHlink>
        <a:srgbClr val="EB2923"/>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1927</TotalTime>
  <Words>851</Words>
  <Application>Microsoft Office PowerPoint</Application>
  <PresentationFormat>Widescreen</PresentationFormat>
  <Paragraphs>117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Montserrat</vt:lpstr>
      <vt:lpstr>Wingdings</vt:lpstr>
      <vt:lpstr>Office Theme</vt:lpstr>
      <vt:lpstr>Gender Pay Gap Report 2023   doing good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Wright</dc:creator>
  <cp:lastModifiedBy>Tim Skuse</cp:lastModifiedBy>
  <cp:revision>59</cp:revision>
  <cp:lastPrinted>2022-11-29T13:13:25Z</cp:lastPrinted>
  <dcterms:created xsi:type="dcterms:W3CDTF">2019-10-28T13:11:17Z</dcterms:created>
  <dcterms:modified xsi:type="dcterms:W3CDTF">2023-11-09T14:43:03Z</dcterms:modified>
</cp:coreProperties>
</file>